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32918400" cy="43891200"/>
  <p:notesSz cx="6858000" cy="9144000"/>
  <p:defaultTextStyle>
    <a:defPPr>
      <a:defRPr lang="en-US"/>
    </a:defPPr>
    <a:lvl1pPr algn="l" rtl="0" fontAlgn="base">
      <a:spcBef>
        <a:spcPct val="0"/>
      </a:spcBef>
      <a:spcAft>
        <a:spcPct val="0"/>
      </a:spcAft>
      <a:defRPr sz="2400" kern="1200">
        <a:solidFill>
          <a:srgbClr val="FFFF00"/>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rgbClr val="FFFF00"/>
        </a:solidFill>
        <a:latin typeface="Times New Roman" pitchFamily="18" charset="0"/>
        <a:ea typeface="MS PGothic" pitchFamily="34" charset="-128"/>
        <a:cs typeface="+mn-cs"/>
      </a:defRPr>
    </a:lvl5pPr>
    <a:lvl6pPr marL="2286000" algn="l" defTabSz="914400" rtl="0" eaLnBrk="1" latinLnBrk="0" hangingPunct="1">
      <a:defRPr sz="2400" kern="1200">
        <a:solidFill>
          <a:srgbClr val="FFFF00"/>
        </a:solidFill>
        <a:latin typeface="Times New Roman" pitchFamily="18" charset="0"/>
        <a:ea typeface="MS PGothic" pitchFamily="34" charset="-128"/>
        <a:cs typeface="+mn-cs"/>
      </a:defRPr>
    </a:lvl6pPr>
    <a:lvl7pPr marL="2743200" algn="l" defTabSz="914400" rtl="0" eaLnBrk="1" latinLnBrk="0" hangingPunct="1">
      <a:defRPr sz="2400" kern="1200">
        <a:solidFill>
          <a:srgbClr val="FFFF00"/>
        </a:solidFill>
        <a:latin typeface="Times New Roman" pitchFamily="18" charset="0"/>
        <a:ea typeface="MS PGothic" pitchFamily="34" charset="-128"/>
        <a:cs typeface="+mn-cs"/>
      </a:defRPr>
    </a:lvl7pPr>
    <a:lvl8pPr marL="3200400" algn="l" defTabSz="914400" rtl="0" eaLnBrk="1" latinLnBrk="0" hangingPunct="1">
      <a:defRPr sz="2400" kern="1200">
        <a:solidFill>
          <a:srgbClr val="FFFF00"/>
        </a:solidFill>
        <a:latin typeface="Times New Roman" pitchFamily="18" charset="0"/>
        <a:ea typeface="MS PGothic" pitchFamily="34" charset="-128"/>
        <a:cs typeface="+mn-cs"/>
      </a:defRPr>
    </a:lvl8pPr>
    <a:lvl9pPr marL="3657600" algn="l" defTabSz="914400" rtl="0" eaLnBrk="1" latinLnBrk="0" hangingPunct="1">
      <a:defRPr sz="2400" kern="1200">
        <a:solidFill>
          <a:srgbClr val="FFFF00"/>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gra Mayer" initials="AM" lastIdx="1" clrIdx="0">
    <p:extLst>
      <p:ext uri="{19B8F6BF-5375-455C-9EA6-DF929625EA0E}">
        <p15:presenceInfo xmlns:p15="http://schemas.microsoft.com/office/powerpoint/2012/main" userId="ec2299bfe7d6de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8000"/>
    <a:srgbClr val="287A6A"/>
    <a:srgbClr val="094B21"/>
    <a:srgbClr val="0D6F30"/>
    <a:srgbClr val="006600"/>
    <a:srgbClr val="009999"/>
    <a:srgbClr val="000000"/>
    <a:srgbClr val="00549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4695" autoAdjust="0"/>
  </p:normalViewPr>
  <p:slideViewPr>
    <p:cSldViewPr>
      <p:cViewPr>
        <p:scale>
          <a:sx n="20" d="100"/>
          <a:sy n="20" d="100"/>
        </p:scale>
        <p:origin x="2032" y="-64"/>
      </p:cViewPr>
      <p:guideLst>
        <p:guide orient="horz" pos="13824"/>
        <p:guide pos="10368"/>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FD2312F-AFE4-4401-B902-B98E98972FDE}" type="slidenum">
              <a:rPr lang="en-US" altLang="en-US"/>
              <a:pPr>
                <a:defRPr/>
              </a:pPr>
              <a:t>‹#›</a:t>
            </a:fld>
            <a:endParaRPr lang="en-US" altLang="en-US"/>
          </a:p>
        </p:txBody>
      </p:sp>
    </p:spTree>
    <p:extLst>
      <p:ext uri="{BB962C8B-B14F-4D97-AF65-F5344CB8AC3E}">
        <p14:creationId xmlns:p14="http://schemas.microsoft.com/office/powerpoint/2010/main" val="936326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rgbClr val="FFFF00"/>
                </a:solidFill>
                <a:latin typeface="Times New Roman" pitchFamily="18" charset="0"/>
                <a:ea typeface="MS PGothic" pitchFamily="34" charset="-128"/>
              </a:defRPr>
            </a:lvl1pPr>
            <a:lvl2pPr marL="742950" indent="-285750" eaLnBrk="0" hangingPunct="0">
              <a:defRPr sz="2400">
                <a:solidFill>
                  <a:srgbClr val="FFFF00"/>
                </a:solidFill>
                <a:latin typeface="Times New Roman" pitchFamily="18" charset="0"/>
                <a:ea typeface="MS PGothic" pitchFamily="34" charset="-128"/>
              </a:defRPr>
            </a:lvl2pPr>
            <a:lvl3pPr marL="1143000" indent="-228600" eaLnBrk="0" hangingPunct="0">
              <a:defRPr sz="2400">
                <a:solidFill>
                  <a:srgbClr val="FFFF00"/>
                </a:solidFill>
                <a:latin typeface="Times New Roman" pitchFamily="18" charset="0"/>
                <a:ea typeface="MS PGothic" pitchFamily="34" charset="-128"/>
              </a:defRPr>
            </a:lvl3pPr>
            <a:lvl4pPr marL="1600200" indent="-228600" eaLnBrk="0" hangingPunct="0">
              <a:defRPr sz="2400">
                <a:solidFill>
                  <a:srgbClr val="FFFF00"/>
                </a:solidFill>
                <a:latin typeface="Times New Roman" pitchFamily="18" charset="0"/>
                <a:ea typeface="MS PGothic" pitchFamily="34" charset="-128"/>
              </a:defRPr>
            </a:lvl4pPr>
            <a:lvl5pPr marL="2057400" indent="-228600" eaLnBrk="0" hangingPunct="0">
              <a:defRPr sz="2400">
                <a:solidFill>
                  <a:srgbClr val="FFFF00"/>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rgbClr val="FFFF00"/>
                </a:solidFill>
                <a:latin typeface="Times New Roman" pitchFamily="18" charset="0"/>
                <a:ea typeface="MS PGothic" pitchFamily="34" charset="-128"/>
              </a:defRPr>
            </a:lvl9pPr>
          </a:lstStyle>
          <a:p>
            <a:pPr eaLnBrk="1" hangingPunct="1">
              <a:defRPr/>
            </a:pPr>
            <a:fld id="{01BC53C7-B86F-4165-97B0-19116387EB1B}" type="slidenum">
              <a:rPr lang="en-US" altLang="en-US" sz="1200" smtClean="0"/>
              <a:pPr eaLnBrk="1" hangingPunct="1">
                <a:defRPr/>
              </a:pPr>
              <a:t>1</a:t>
            </a:fld>
            <a:endParaRPr lang="en-US" altLang="en-US" sz="1200"/>
          </a:p>
        </p:txBody>
      </p:sp>
      <p:sp>
        <p:nvSpPr>
          <p:cNvPr id="4098" name="Rectangle 2"/>
          <p:cNvSpPr>
            <a:spLocks noGrp="1" noRot="1" noChangeAspect="1" noChangeArrowheads="1" noTextEdit="1"/>
          </p:cNvSpPr>
          <p:nvPr>
            <p:ph type="sldImg"/>
          </p:nvPr>
        </p:nvSpPr>
        <p:spPr>
          <a:xfrm>
            <a:off x="2143125" y="685800"/>
            <a:ext cx="2571750" cy="3429000"/>
          </a:xfrm>
          <a:ln/>
          <a:extLst>
            <a:ext uri="{FAA26D3D-D897-4be2-8F04-BA451C77F1D7}"/>
          </a:extLst>
        </p:spPr>
      </p:sp>
      <p:sp>
        <p:nvSpPr>
          <p:cNvPr id="4099" name="Rectangle 3"/>
          <p:cNvSpPr>
            <a:spLocks noGrp="1" noChangeArrowheads="1"/>
          </p:cNvSpPr>
          <p:nvPr>
            <p:ph type="body" idx="1"/>
          </p:nvPr>
        </p:nvSpPr>
        <p:spPr/>
        <p:txBody>
          <a:bodyPr/>
          <a:lstStyle/>
          <a:p>
            <a:pPr eaLnBrk="1" hangingPunct="1">
              <a:spcBef>
                <a:spcPct val="50000"/>
              </a:spcBef>
              <a:defRPr/>
            </a:pPr>
            <a:r>
              <a:rPr lang="en-US" sz="3600" b="1" dirty="0">
                <a:latin typeface="Arial" charset="0"/>
                <a:ea typeface="ＭＳ Ｐゴシック" charset="0"/>
              </a:rPr>
              <a:t>Phase II:  </a:t>
            </a:r>
            <a:r>
              <a:rPr lang="en-US" sz="3600" dirty="0">
                <a:latin typeface="Arial" charset="0"/>
                <a:ea typeface="ＭＳ Ｐゴシック" charset="0"/>
              </a:rPr>
              <a:t>In-depth assessment (similar to LEEDS) and information exchange with entire research group. Inform staff of support services, shared equipment, </a:t>
            </a:r>
            <a:r>
              <a:rPr lang="en-US" sz="3600" dirty="0" err="1">
                <a:latin typeface="Arial" charset="0"/>
                <a:ea typeface="ＭＳ Ｐゴシック" charset="0"/>
              </a:rPr>
              <a:t>onservation</a:t>
            </a:r>
            <a:r>
              <a:rPr lang="en-US" sz="3600" dirty="0">
                <a:latin typeface="Arial" charset="0"/>
                <a:ea typeface="ＭＳ Ｐゴシック" charset="0"/>
              </a:rPr>
              <a:t> impact, altered techniques or materials. Inquire: needs and concerns</a:t>
            </a:r>
          </a:p>
          <a:p>
            <a:pPr eaLnBrk="1" hangingPunct="1">
              <a:spcBef>
                <a:spcPct val="50000"/>
              </a:spcBef>
              <a:defRPr/>
            </a:pPr>
            <a:r>
              <a:rPr lang="en-US" sz="3600" b="1" dirty="0">
                <a:latin typeface="Arial" charset="0"/>
                <a:ea typeface="ＭＳ Ｐゴシック" charset="0"/>
              </a:rPr>
              <a:t>Phase III:  </a:t>
            </a:r>
            <a:r>
              <a:rPr lang="en-US" sz="3600" dirty="0">
                <a:latin typeface="Arial" charset="0"/>
                <a:ea typeface="ＭＳ Ｐゴシック" charset="0"/>
              </a:rPr>
              <a:t>Follow up</a:t>
            </a:r>
          </a:p>
          <a:p>
            <a:pPr eaLnBrk="1" hangingPunct="1">
              <a:defRPr/>
            </a:pPr>
            <a:endParaRPr lang="en-US" dirty="0">
              <a:ea typeface="ＭＳ Ｐゴシック" charset="0"/>
            </a:endParaRPr>
          </a:p>
        </p:txBody>
      </p:sp>
    </p:spTree>
    <p:extLst>
      <p:ext uri="{BB962C8B-B14F-4D97-AF65-F5344CB8AC3E}">
        <p14:creationId xmlns:p14="http://schemas.microsoft.com/office/powerpoint/2010/main" val="58471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085"/>
            <a:ext cx="27980640" cy="9408795"/>
          </a:xfrm>
        </p:spPr>
        <p:txBody>
          <a:bodyPr/>
          <a:lstStyle/>
          <a:p>
            <a:r>
              <a:rPr lang="en-US"/>
              <a:t>Click to edit Master title style</a:t>
            </a:r>
          </a:p>
        </p:txBody>
      </p:sp>
      <p:sp>
        <p:nvSpPr>
          <p:cNvPr id="3" name="Subtitle 2"/>
          <p:cNvSpPr>
            <a:spLocks noGrp="1"/>
          </p:cNvSpPr>
          <p:nvPr>
            <p:ph type="subTitle" idx="1"/>
          </p:nvPr>
        </p:nvSpPr>
        <p:spPr>
          <a:xfrm>
            <a:off x="4937760" y="24871680"/>
            <a:ext cx="23042880" cy="1121664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72153-DB0B-4872-958C-5E60C00E8DD2}" type="slidenum">
              <a:rPr lang="en-US" altLang="en-US"/>
              <a:pPr>
                <a:defRPr/>
              </a:pPr>
              <a:t>‹#›</a:t>
            </a:fld>
            <a:endParaRPr lang="en-US" altLang="en-US"/>
          </a:p>
        </p:txBody>
      </p:sp>
    </p:spTree>
    <p:extLst>
      <p:ext uri="{BB962C8B-B14F-4D97-AF65-F5344CB8AC3E}">
        <p14:creationId xmlns:p14="http://schemas.microsoft.com/office/powerpoint/2010/main" val="402397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9DF636-C83E-40B8-97B4-0012E4BF0676}" type="slidenum">
              <a:rPr lang="en-US" altLang="en-US"/>
              <a:pPr>
                <a:defRPr/>
              </a:pPr>
              <a:t>‹#›</a:t>
            </a:fld>
            <a:endParaRPr lang="en-US" altLang="en-US"/>
          </a:p>
        </p:txBody>
      </p:sp>
    </p:spTree>
    <p:extLst>
      <p:ext uri="{BB962C8B-B14F-4D97-AF65-F5344CB8AC3E}">
        <p14:creationId xmlns:p14="http://schemas.microsoft.com/office/powerpoint/2010/main" val="226797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4360" y="3901440"/>
            <a:ext cx="6995160" cy="35112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8880" y="3901440"/>
            <a:ext cx="20802600" cy="35112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717889-44F1-435E-8160-8DB34B16C081}" type="slidenum">
              <a:rPr lang="en-US" altLang="en-US"/>
              <a:pPr>
                <a:defRPr/>
              </a:pPr>
              <a:t>‹#›</a:t>
            </a:fld>
            <a:endParaRPr lang="en-US" altLang="en-US"/>
          </a:p>
        </p:txBody>
      </p:sp>
    </p:spTree>
    <p:extLst>
      <p:ext uri="{BB962C8B-B14F-4D97-AF65-F5344CB8AC3E}">
        <p14:creationId xmlns:p14="http://schemas.microsoft.com/office/powerpoint/2010/main" val="87091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AAB80-FF0C-4646-B4EE-739C3772B90D}" type="slidenum">
              <a:rPr lang="en-US" altLang="en-US"/>
              <a:pPr>
                <a:defRPr/>
              </a:pPr>
              <a:t>‹#›</a:t>
            </a:fld>
            <a:endParaRPr lang="en-US" altLang="en-US"/>
          </a:p>
        </p:txBody>
      </p:sp>
    </p:spTree>
    <p:extLst>
      <p:ext uri="{BB962C8B-B14F-4D97-AF65-F5344CB8AC3E}">
        <p14:creationId xmlns:p14="http://schemas.microsoft.com/office/powerpoint/2010/main" val="238531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3525"/>
            <a:ext cx="27980640" cy="871728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6" y="18602325"/>
            <a:ext cx="27980640"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448C9-1C85-47BC-ABBE-93033C69D588}" type="slidenum">
              <a:rPr lang="en-US" altLang="en-US"/>
              <a:pPr>
                <a:defRPr/>
              </a:pPr>
              <a:t>‹#›</a:t>
            </a:fld>
            <a:endParaRPr lang="en-US" altLang="en-US"/>
          </a:p>
        </p:txBody>
      </p:sp>
    </p:spTree>
    <p:extLst>
      <p:ext uri="{BB962C8B-B14F-4D97-AF65-F5344CB8AC3E}">
        <p14:creationId xmlns:p14="http://schemas.microsoft.com/office/powerpoint/2010/main" val="340627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68880" y="12681586"/>
            <a:ext cx="13898880" cy="26332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50640" y="12681586"/>
            <a:ext cx="13898880" cy="26332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6FE42E-CA84-453E-822E-A5C32CB99247}" type="slidenum">
              <a:rPr lang="en-US" altLang="en-US"/>
              <a:pPr>
                <a:defRPr/>
              </a:pPr>
              <a:t>‹#›</a:t>
            </a:fld>
            <a:endParaRPr lang="en-US" altLang="en-US"/>
          </a:p>
        </p:txBody>
      </p:sp>
    </p:spTree>
    <p:extLst>
      <p:ext uri="{BB962C8B-B14F-4D97-AF65-F5344CB8AC3E}">
        <p14:creationId xmlns:p14="http://schemas.microsoft.com/office/powerpoint/2010/main" val="181091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8316"/>
            <a:ext cx="29626560" cy="7315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9824086"/>
            <a:ext cx="14544676" cy="40957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5921" y="13919836"/>
            <a:ext cx="14544676" cy="252869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1" y="9824086"/>
            <a:ext cx="14550390" cy="40957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091" y="13919836"/>
            <a:ext cx="14550390" cy="252869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E7A483-197A-4552-9934-05F92FAF0662}" type="slidenum">
              <a:rPr lang="en-US" altLang="en-US"/>
              <a:pPr>
                <a:defRPr/>
              </a:pPr>
              <a:t>‹#›</a:t>
            </a:fld>
            <a:endParaRPr lang="en-US" altLang="en-US"/>
          </a:p>
        </p:txBody>
      </p:sp>
    </p:spTree>
    <p:extLst>
      <p:ext uri="{BB962C8B-B14F-4D97-AF65-F5344CB8AC3E}">
        <p14:creationId xmlns:p14="http://schemas.microsoft.com/office/powerpoint/2010/main" val="359613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1919FF-CCA8-45AA-80EF-1EE23098502C}" type="slidenum">
              <a:rPr lang="en-US" altLang="en-US"/>
              <a:pPr>
                <a:defRPr/>
              </a:pPr>
              <a:t>‹#›</a:t>
            </a:fld>
            <a:endParaRPr lang="en-US" altLang="en-US"/>
          </a:p>
        </p:txBody>
      </p:sp>
    </p:spTree>
    <p:extLst>
      <p:ext uri="{BB962C8B-B14F-4D97-AF65-F5344CB8AC3E}">
        <p14:creationId xmlns:p14="http://schemas.microsoft.com/office/powerpoint/2010/main" val="33576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EC007F-0EF5-488C-8BAF-96D49320E7C4}" type="slidenum">
              <a:rPr lang="en-US" altLang="en-US"/>
              <a:pPr>
                <a:defRPr/>
              </a:pPr>
              <a:t>‹#›</a:t>
            </a:fld>
            <a:endParaRPr lang="en-US" altLang="en-US"/>
          </a:p>
        </p:txBody>
      </p:sp>
    </p:spTree>
    <p:extLst>
      <p:ext uri="{BB962C8B-B14F-4D97-AF65-F5344CB8AC3E}">
        <p14:creationId xmlns:p14="http://schemas.microsoft.com/office/powerpoint/2010/main" val="403204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46885"/>
            <a:ext cx="10829926" cy="74371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70180" y="1746885"/>
            <a:ext cx="18402300" cy="374599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0" y="9184005"/>
            <a:ext cx="10829926"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174EA8-FF76-4253-A7F8-007B661F22FD}" type="slidenum">
              <a:rPr lang="en-US" altLang="en-US"/>
              <a:pPr>
                <a:defRPr/>
              </a:pPr>
              <a:t>‹#›</a:t>
            </a:fld>
            <a:endParaRPr lang="en-US" altLang="en-US"/>
          </a:p>
        </p:txBody>
      </p:sp>
    </p:spTree>
    <p:extLst>
      <p:ext uri="{BB962C8B-B14F-4D97-AF65-F5344CB8AC3E}">
        <p14:creationId xmlns:p14="http://schemas.microsoft.com/office/powerpoint/2010/main" val="7135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6" y="30723840"/>
            <a:ext cx="19751040" cy="362712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2236" y="3922396"/>
            <a:ext cx="19751040" cy="26334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452236" y="34350960"/>
            <a:ext cx="19751040" cy="51511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E1ABA-CCEC-4595-9F9A-36E22DBA4173}" type="slidenum">
              <a:rPr lang="en-US" altLang="en-US"/>
              <a:pPr>
                <a:defRPr/>
              </a:pPr>
              <a:t>‹#›</a:t>
            </a:fld>
            <a:endParaRPr lang="en-US" altLang="en-US"/>
          </a:p>
        </p:txBody>
      </p:sp>
    </p:spTree>
    <p:extLst>
      <p:ext uri="{BB962C8B-B14F-4D97-AF65-F5344CB8AC3E}">
        <p14:creationId xmlns:p14="http://schemas.microsoft.com/office/powerpoint/2010/main" val="384396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9356" y="3901017"/>
            <a:ext cx="27979688"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469356" y="12680952"/>
            <a:ext cx="27979688" cy="2633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69356" y="39990185"/>
            <a:ext cx="6858000"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defTabSz="3135313">
              <a:defRPr sz="4800">
                <a:solidFill>
                  <a:schemeClr val="tx1"/>
                </a:solidFill>
                <a:latin typeface="Times New Roman"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11246644" y="39990185"/>
            <a:ext cx="10425113"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algn="ctr" defTabSz="3135313">
              <a:defRPr sz="4800">
                <a:solidFill>
                  <a:schemeClr val="tx1"/>
                </a:solidFill>
                <a:latin typeface="Times New Roman"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23591044" y="39990185"/>
            <a:ext cx="6858000" cy="292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algn="r" defTabSz="3135313">
              <a:defRPr sz="4800" smtClean="0">
                <a:solidFill>
                  <a:schemeClr val="tx1"/>
                </a:solidFill>
              </a:defRPr>
            </a:lvl1pPr>
          </a:lstStyle>
          <a:p>
            <a:pPr>
              <a:defRPr/>
            </a:pPr>
            <a:fld id="{BBDEB484-A3B6-4593-B22D-67E4FB90BA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eaLnBrk="0" fontAlgn="base" hangingPunct="0">
        <a:spcBef>
          <a:spcPct val="0"/>
        </a:spcBef>
        <a:spcAft>
          <a:spcPct val="0"/>
        </a:spcAft>
        <a:defRPr sz="15100">
          <a:solidFill>
            <a:schemeClr val="tx2"/>
          </a:solidFill>
          <a:latin typeface="+mj-lt"/>
          <a:ea typeface="MS PGothic" pitchFamily="34" charset="-128"/>
          <a:cs typeface="+mj-cs"/>
        </a:defRPr>
      </a:lvl1pPr>
      <a:lvl2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2pPr>
      <a:lvl3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3pPr>
      <a:lvl4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4pPr>
      <a:lvl5pPr algn="ctr" defTabSz="3135313" rtl="0" eaLnBrk="0" fontAlgn="base" hangingPunct="0">
        <a:spcBef>
          <a:spcPct val="0"/>
        </a:spcBef>
        <a:spcAft>
          <a:spcPct val="0"/>
        </a:spcAft>
        <a:defRPr sz="15100">
          <a:solidFill>
            <a:schemeClr val="tx2"/>
          </a:solidFill>
          <a:latin typeface="Times New Roman" charset="0"/>
          <a:ea typeface="MS PGothic" pitchFamily="34" charset="-128"/>
        </a:defRPr>
      </a:lvl5pPr>
      <a:lvl6pPr marL="457200" algn="ctr" defTabSz="3135313" rtl="0" fontAlgn="base">
        <a:spcBef>
          <a:spcPct val="0"/>
        </a:spcBef>
        <a:spcAft>
          <a:spcPct val="0"/>
        </a:spcAft>
        <a:defRPr sz="15100">
          <a:solidFill>
            <a:schemeClr val="tx2"/>
          </a:solidFill>
          <a:latin typeface="Times New Roman" charset="0"/>
          <a:ea typeface="ＭＳ Ｐゴシック" charset="0"/>
        </a:defRPr>
      </a:lvl6pPr>
      <a:lvl7pPr marL="914400" algn="ctr" defTabSz="3135313" rtl="0" fontAlgn="base">
        <a:spcBef>
          <a:spcPct val="0"/>
        </a:spcBef>
        <a:spcAft>
          <a:spcPct val="0"/>
        </a:spcAft>
        <a:defRPr sz="15100">
          <a:solidFill>
            <a:schemeClr val="tx2"/>
          </a:solidFill>
          <a:latin typeface="Times New Roman" charset="0"/>
          <a:ea typeface="ＭＳ Ｐゴシック" charset="0"/>
        </a:defRPr>
      </a:lvl7pPr>
      <a:lvl8pPr marL="1371600" algn="ctr" defTabSz="3135313" rtl="0" fontAlgn="base">
        <a:spcBef>
          <a:spcPct val="0"/>
        </a:spcBef>
        <a:spcAft>
          <a:spcPct val="0"/>
        </a:spcAft>
        <a:defRPr sz="15100">
          <a:solidFill>
            <a:schemeClr val="tx2"/>
          </a:solidFill>
          <a:latin typeface="Times New Roman" charset="0"/>
          <a:ea typeface="ＭＳ Ｐゴシック" charset="0"/>
        </a:defRPr>
      </a:lvl8pPr>
      <a:lvl9pPr marL="1828800" algn="ctr" defTabSz="3135313" rtl="0" fontAlgn="base">
        <a:spcBef>
          <a:spcPct val="0"/>
        </a:spcBef>
        <a:spcAft>
          <a:spcPct val="0"/>
        </a:spcAft>
        <a:defRPr sz="15100">
          <a:solidFill>
            <a:schemeClr val="tx2"/>
          </a:solidFill>
          <a:latin typeface="Times New Roman" charset="0"/>
          <a:ea typeface="ＭＳ Ｐゴシック" charset="0"/>
        </a:defRPr>
      </a:lvl9pPr>
    </p:titleStyle>
    <p:bodyStyle>
      <a:lvl1pPr marL="1176338" indent="-1176338" algn="l" defTabSz="3135313" rtl="0" eaLnBrk="0" fontAlgn="base" hangingPunct="0">
        <a:spcBef>
          <a:spcPct val="20000"/>
        </a:spcBef>
        <a:spcAft>
          <a:spcPct val="0"/>
        </a:spcAft>
        <a:buChar char="•"/>
        <a:defRPr sz="110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96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82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69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69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6900">
          <a:solidFill>
            <a:schemeClr val="tx1"/>
          </a:solidFill>
          <a:latin typeface="+mn-lt"/>
          <a:ea typeface="+mn-ea"/>
        </a:defRPr>
      </a:lvl6pPr>
      <a:lvl7pPr marL="7967663" indent="-782638" algn="l" defTabSz="3135313" rtl="0" fontAlgn="base">
        <a:spcBef>
          <a:spcPct val="20000"/>
        </a:spcBef>
        <a:spcAft>
          <a:spcPct val="0"/>
        </a:spcAft>
        <a:buChar char="»"/>
        <a:defRPr sz="6900">
          <a:solidFill>
            <a:schemeClr val="tx1"/>
          </a:solidFill>
          <a:latin typeface="+mn-lt"/>
          <a:ea typeface="+mn-ea"/>
        </a:defRPr>
      </a:lvl7pPr>
      <a:lvl8pPr marL="8424863" indent="-782638" algn="l" defTabSz="3135313" rtl="0" fontAlgn="base">
        <a:spcBef>
          <a:spcPct val="20000"/>
        </a:spcBef>
        <a:spcAft>
          <a:spcPct val="0"/>
        </a:spcAft>
        <a:buChar char="»"/>
        <a:defRPr sz="6900">
          <a:solidFill>
            <a:schemeClr val="tx1"/>
          </a:solidFill>
          <a:latin typeface="+mn-lt"/>
          <a:ea typeface="+mn-ea"/>
        </a:defRPr>
      </a:lvl8pPr>
      <a:lvl9pPr marL="8882063" indent="-782638" algn="l" defTabSz="3135313" rtl="0" fontAlgn="base">
        <a:spcBef>
          <a:spcPct val="20000"/>
        </a:spcBef>
        <a:spcAft>
          <a:spcPct val="0"/>
        </a:spcAft>
        <a:buChar char="»"/>
        <a:defRPr sz="69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hmmarsh@Berkeley.edu"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C546E-A020-477B-81F7-794DFBF9B8C1}"/>
              </a:ext>
            </a:extLst>
          </p:cNvPr>
          <p:cNvSpPr/>
          <p:nvPr/>
        </p:nvSpPr>
        <p:spPr bwMode="auto">
          <a:xfrm>
            <a:off x="10646215" y="11717527"/>
            <a:ext cx="21543656" cy="2006778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Times New Roman" charset="0"/>
              <a:ea typeface="ＭＳ Ｐゴシック" charset="0"/>
            </a:endParaRPr>
          </a:p>
        </p:txBody>
      </p:sp>
      <p:sp>
        <p:nvSpPr>
          <p:cNvPr id="2063" name="Footer" descr="This box displays no content." title="A Strip of Color for Aesthetics"/>
          <p:cNvSpPr txBox="1">
            <a:spLocks noChangeArrowheads="1"/>
          </p:cNvSpPr>
          <p:nvPr/>
        </p:nvSpPr>
        <p:spPr bwMode="auto">
          <a:xfrm>
            <a:off x="23813" y="41266534"/>
            <a:ext cx="32918400" cy="1323439"/>
          </a:xfrm>
          <a:prstGeom prst="rect">
            <a:avLst/>
          </a:prstGeom>
          <a:solidFill>
            <a:srgbClr val="094B21"/>
          </a:solidFill>
          <a:ln>
            <a:noFill/>
          </a:ln>
          <a:effectLst/>
          <a:extLst/>
        </p:spPr>
        <p:txBody>
          <a:bodyPr vert="horz" wrap="square" lIns="313502" tIns="156751" rIns="313502" bIns="156751" numCol="1" anchor="ctr" anchorCtr="0" compatLnSpc="1">
            <a:prstTxWarp prst="textNoShape">
              <a:avLst/>
            </a:prstTxWarp>
          </a:bodyPr>
          <a:lstStyle>
            <a:lvl1pPr algn="ctr" defTabSz="3135313" eaLnBrk="0" hangingPunct="0">
              <a:defRPr sz="9600" b="1">
                <a:solidFill>
                  <a:schemeClr val="bg1"/>
                </a:solidFill>
                <a:latin typeface="Arial" panose="020B0604020202020204" pitchFamily="34" charset="0"/>
                <a:cs typeface="Arial" panose="020B0604020202020204" pitchFamily="34" charset="0"/>
              </a:defRPr>
            </a:lvl1pPr>
            <a:lvl2pPr algn="ctr" defTabSz="3135313" eaLnBrk="0" hangingPunct="0">
              <a:defRPr sz="15100">
                <a:solidFill>
                  <a:schemeClr val="tx2"/>
                </a:solidFill>
                <a:latin typeface="Times New Roman" charset="0"/>
              </a:defRPr>
            </a:lvl2pPr>
            <a:lvl3pPr algn="ctr" defTabSz="3135313" eaLnBrk="0" hangingPunct="0">
              <a:defRPr sz="15100">
                <a:solidFill>
                  <a:schemeClr val="tx2"/>
                </a:solidFill>
                <a:latin typeface="Times New Roman" charset="0"/>
              </a:defRPr>
            </a:lvl3pPr>
            <a:lvl4pPr algn="ctr" defTabSz="3135313" eaLnBrk="0" hangingPunct="0">
              <a:defRPr sz="15100">
                <a:solidFill>
                  <a:schemeClr val="tx2"/>
                </a:solidFill>
                <a:latin typeface="Times New Roman" charset="0"/>
              </a:defRPr>
            </a:lvl4pPr>
            <a:lvl5pPr algn="ctr" defTabSz="3135313" eaLnBrk="0" hangingPunct="0">
              <a:defRPr sz="15100">
                <a:solidFill>
                  <a:schemeClr val="tx2"/>
                </a:solidFill>
                <a:latin typeface="Times New Roman" charset="0"/>
              </a:defRPr>
            </a:lvl5pPr>
            <a:lvl6pPr marL="457200" algn="ctr" defTabSz="3135313" fontAlgn="base">
              <a:spcBef>
                <a:spcPct val="0"/>
              </a:spcBef>
              <a:spcAft>
                <a:spcPct val="0"/>
              </a:spcAft>
              <a:defRPr sz="15100">
                <a:solidFill>
                  <a:schemeClr val="tx2"/>
                </a:solidFill>
                <a:latin typeface="Times New Roman" charset="0"/>
                <a:ea typeface="ＭＳ Ｐゴシック" charset="0"/>
              </a:defRPr>
            </a:lvl6pPr>
            <a:lvl7pPr marL="914400" algn="ctr" defTabSz="3135313" fontAlgn="base">
              <a:spcBef>
                <a:spcPct val="0"/>
              </a:spcBef>
              <a:spcAft>
                <a:spcPct val="0"/>
              </a:spcAft>
              <a:defRPr sz="15100">
                <a:solidFill>
                  <a:schemeClr val="tx2"/>
                </a:solidFill>
                <a:latin typeface="Times New Roman" charset="0"/>
                <a:ea typeface="ＭＳ Ｐゴシック" charset="0"/>
              </a:defRPr>
            </a:lvl7pPr>
            <a:lvl8pPr marL="1371600" algn="ctr" defTabSz="3135313" fontAlgn="base">
              <a:spcBef>
                <a:spcPct val="0"/>
              </a:spcBef>
              <a:spcAft>
                <a:spcPct val="0"/>
              </a:spcAft>
              <a:defRPr sz="15100">
                <a:solidFill>
                  <a:schemeClr val="tx2"/>
                </a:solidFill>
                <a:latin typeface="Times New Roman" charset="0"/>
                <a:ea typeface="ＭＳ Ｐゴシック" charset="0"/>
              </a:defRPr>
            </a:lvl8pPr>
            <a:lvl9pPr marL="1828800" algn="ctr" defTabSz="3135313" fontAlgn="base">
              <a:spcBef>
                <a:spcPct val="0"/>
              </a:spcBef>
              <a:spcAft>
                <a:spcPct val="0"/>
              </a:spcAft>
              <a:defRPr sz="15100">
                <a:solidFill>
                  <a:schemeClr val="tx2"/>
                </a:solidFill>
                <a:latin typeface="Times New Roman" charset="0"/>
                <a:ea typeface="ＭＳ Ｐゴシック" charset="0"/>
              </a:defRPr>
            </a:lvl9pPr>
          </a:lstStyle>
          <a:p>
            <a:endParaRPr lang="en-US" dirty="0"/>
          </a:p>
        </p:txBody>
      </p:sp>
      <p:sp>
        <p:nvSpPr>
          <p:cNvPr id="39" name="Acknowledgements Body"/>
          <p:cNvSpPr txBox="1">
            <a:spLocks/>
          </p:cNvSpPr>
          <p:nvPr/>
        </p:nvSpPr>
        <p:spPr bwMode="auto">
          <a:xfrm>
            <a:off x="20767498" y="37638872"/>
            <a:ext cx="11431023" cy="33245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dirty="0">
                <a:latin typeface="Arial" panose="020B0604020202020204" pitchFamily="34" charset="0"/>
                <a:cs typeface="Arial" panose="020B0604020202020204" pitchFamily="34" charset="0"/>
              </a:rPr>
              <a:t>Thank you so much to everyone at the Silver Lab for all of the technical support and guidance. Thank you especially to Allegra Mayer and </a:t>
            </a:r>
            <a:r>
              <a:rPr lang="en-US" dirty="0" err="1">
                <a:latin typeface="Arial" panose="020B0604020202020204" pitchFamily="34" charset="0"/>
                <a:cs typeface="Arial" panose="020B0604020202020204" pitchFamily="34" charset="0"/>
              </a:rPr>
              <a:t>Whendee</a:t>
            </a:r>
            <a:r>
              <a:rPr lang="en-US" dirty="0">
                <a:latin typeface="Arial" panose="020B0604020202020204" pitchFamily="34" charset="0"/>
                <a:cs typeface="Arial" panose="020B0604020202020204" pitchFamily="34" charset="0"/>
              </a:rPr>
              <a:t> Silver for mentoring me during the whole of this project. Also, a major thanks you to the teaching teams behind ESPM 175 and ESPM 100es. Tina Mendez, Leslie McGinnis, John Battles, and Jacob </a:t>
            </a:r>
            <a:r>
              <a:rPr lang="en-US" dirty="0" err="1">
                <a:latin typeface="Arial" panose="020B0604020202020204" pitchFamily="34" charset="0"/>
                <a:cs typeface="Arial" panose="020B0604020202020204" pitchFamily="34" charset="0"/>
              </a:rPr>
              <a:t>Bukoski</a:t>
            </a:r>
            <a:r>
              <a:rPr lang="en-US" dirty="0">
                <a:latin typeface="Arial" panose="020B0604020202020204" pitchFamily="34" charset="0"/>
                <a:cs typeface="Arial" panose="020B0604020202020204" pitchFamily="34" charset="0"/>
              </a:rPr>
              <a:t>. your feedback was greatly appreciated. </a:t>
            </a:r>
            <a:endParaRPr lang="en-US" sz="2800" kern="0" dirty="0">
              <a:latin typeface="Arial" panose="020B0604020202020204" pitchFamily="34" charset="0"/>
              <a:cs typeface="Arial" panose="020B0604020202020204" pitchFamily="34" charset="0"/>
            </a:endParaRPr>
          </a:p>
        </p:txBody>
      </p:sp>
      <p:sp>
        <p:nvSpPr>
          <p:cNvPr id="38" name="Acknowledgements Title"/>
          <p:cNvSpPr txBox="1">
            <a:spLocks/>
          </p:cNvSpPr>
          <p:nvPr/>
        </p:nvSpPr>
        <p:spPr bwMode="auto">
          <a:xfrm>
            <a:off x="20955000" y="36359626"/>
            <a:ext cx="10741818" cy="1279246"/>
          </a:xfrm>
          <a:prstGeom prst="rect">
            <a:avLst/>
          </a:prstGeom>
          <a:solidFill>
            <a:srgbClr val="339966"/>
          </a:solidFill>
          <a:ln>
            <a:solidFill>
              <a:srgbClr val="008000"/>
            </a:solidFill>
          </a:ln>
          <a:effectLst/>
          <a:extLs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bg1"/>
                </a:solidFill>
                <a:latin typeface="Arial" pitchFamily="34" charset="0"/>
              </a:rPr>
              <a:t>Acknowledgements </a:t>
            </a:r>
          </a:p>
        </p:txBody>
      </p:sp>
      <p:sp>
        <p:nvSpPr>
          <p:cNvPr id="37" name="Literature Cited Body"/>
          <p:cNvSpPr txBox="1">
            <a:spLocks/>
          </p:cNvSpPr>
          <p:nvPr/>
        </p:nvSpPr>
        <p:spPr bwMode="auto">
          <a:xfrm>
            <a:off x="11631382" y="37638871"/>
            <a:ext cx="8866417" cy="385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457200" indent="-457200">
              <a:spcBef>
                <a:spcPct val="0"/>
              </a:spcBef>
              <a:buSzPct val="100000"/>
              <a:buNone/>
            </a:pPr>
            <a:r>
              <a:rPr lang="en-US" sz="1600" dirty="0" err="1">
                <a:latin typeface="Arial" panose="020B0604020202020204" pitchFamily="34" charset="0"/>
                <a:cs typeface="Arial" panose="020B0604020202020204" pitchFamily="34" charset="0"/>
              </a:rPr>
              <a:t>Ryals</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R., M. D. Hartman, W. J. Parton, M. S. </a:t>
            </a:r>
            <a:r>
              <a:rPr lang="en-US" sz="1600" dirty="0" err="1">
                <a:latin typeface="Arial" panose="020B0604020202020204" pitchFamily="34" charset="0"/>
                <a:cs typeface="Arial" panose="020B0604020202020204" pitchFamily="34" charset="0"/>
              </a:rPr>
              <a:t>Delonge</a:t>
            </a:r>
            <a:r>
              <a:rPr lang="en-US" sz="1600" dirty="0">
                <a:latin typeface="Arial" panose="020B0604020202020204" pitchFamily="34" charset="0"/>
                <a:cs typeface="Arial" panose="020B0604020202020204" pitchFamily="34" charset="0"/>
              </a:rPr>
              <a:t>, and W. L. Silver. 2015. Long-term climate change mitigation potential with organic matter management on grasslands. Ecological Applications 25:531-545. </a:t>
            </a:r>
          </a:p>
          <a:p>
            <a:pPr marL="457200" indent="-457200">
              <a:buSzPct val="100000"/>
              <a:buNone/>
            </a:pPr>
            <a:r>
              <a:rPr lang="en-US" sz="1600" dirty="0" err="1">
                <a:latin typeface="Arial" panose="020B0604020202020204" pitchFamily="34" charset="0"/>
                <a:cs typeface="Arial" panose="020B0604020202020204" pitchFamily="34" charset="0"/>
              </a:rPr>
              <a:t>Ryals</a:t>
            </a:r>
            <a:r>
              <a:rPr lang="en-US" sz="1600" dirty="0">
                <a:latin typeface="Arial" panose="020B0604020202020204" pitchFamily="34" charset="0"/>
                <a:cs typeface="Arial" panose="020B0604020202020204" pitchFamily="34" charset="0"/>
              </a:rPr>
              <a:t> R, Kaiser M, Torn MS, </a:t>
            </a:r>
            <a:r>
              <a:rPr lang="en-US" sz="1600" dirty="0" err="1">
                <a:latin typeface="Arial" panose="020B0604020202020204" pitchFamily="34" charset="0"/>
                <a:cs typeface="Arial" panose="020B0604020202020204" pitchFamily="34" charset="0"/>
              </a:rPr>
              <a:t>Berhe</a:t>
            </a:r>
            <a:r>
              <a:rPr lang="en-US" sz="1600" dirty="0">
                <a:latin typeface="Arial" panose="020B0604020202020204" pitchFamily="34" charset="0"/>
                <a:cs typeface="Arial" panose="020B0604020202020204" pitchFamily="34" charset="0"/>
              </a:rPr>
              <a:t> AA, Silver WL. 2014. Impacts of organic matter amendments on carbon and nitrogen dynamics in grassland soils. Soil Biology and Biochemistry, 68, 52–61.</a:t>
            </a:r>
          </a:p>
          <a:p>
            <a:pPr marL="457200" indent="-457200">
              <a:buSzPct val="100000"/>
              <a:buNone/>
            </a:pPr>
            <a:r>
              <a:rPr lang="en-US" sz="1600" dirty="0" err="1">
                <a:latin typeface="Arial" panose="020B0604020202020204" pitchFamily="34" charset="0"/>
                <a:cs typeface="Arial" panose="020B0604020202020204" pitchFamily="34" charset="0"/>
              </a:rPr>
              <a:t>Ryals</a:t>
            </a:r>
            <a:r>
              <a:rPr lang="en-US" sz="1600" dirty="0">
                <a:latin typeface="Arial" panose="020B0604020202020204" pitchFamily="34" charset="0"/>
                <a:cs typeface="Arial" panose="020B0604020202020204" pitchFamily="34" charset="0"/>
              </a:rPr>
              <a:t>, R., and W. L. Silver. 2013. Effects of organic matter amendments on net primary productivity and greenhouse gas emissions in annual grassland ecosystems. Ecological Applications 23: 46–59. </a:t>
            </a:r>
          </a:p>
        </p:txBody>
      </p:sp>
      <p:sp>
        <p:nvSpPr>
          <p:cNvPr id="34" name="Literature Cited Title"/>
          <p:cNvSpPr txBox="1">
            <a:spLocks/>
          </p:cNvSpPr>
          <p:nvPr/>
        </p:nvSpPr>
        <p:spPr bwMode="auto">
          <a:xfrm>
            <a:off x="11677650" y="36360905"/>
            <a:ext cx="8745715" cy="1277966"/>
          </a:xfrm>
          <a:prstGeom prst="rect">
            <a:avLst/>
          </a:prstGeom>
          <a:solidFill>
            <a:srgbClr val="339966"/>
          </a:solidFill>
          <a:ln>
            <a:noFill/>
          </a:ln>
          <a:effectLst/>
          <a:extLs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bg1"/>
                </a:solidFill>
                <a:latin typeface="Arial" pitchFamily="34" charset="0"/>
              </a:rPr>
              <a:t>Literature Cited</a:t>
            </a:r>
          </a:p>
        </p:txBody>
      </p:sp>
      <p:sp>
        <p:nvSpPr>
          <p:cNvPr id="31" name="Conclusions Body"/>
          <p:cNvSpPr txBox="1">
            <a:spLocks/>
          </p:cNvSpPr>
          <p:nvPr/>
        </p:nvSpPr>
        <p:spPr bwMode="auto">
          <a:xfrm>
            <a:off x="11631382" y="32857853"/>
            <a:ext cx="20065436" cy="3324518"/>
          </a:xfrm>
          <a:prstGeom prst="rect">
            <a:avLst/>
          </a:prstGeom>
          <a:solidFill>
            <a:schemeClr val="bg1"/>
          </a:solidFill>
          <a:ln>
            <a:noFill/>
          </a:ln>
          <a:effectLst/>
          <a:extLs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None/>
            </a:pPr>
            <a:r>
              <a:rPr lang="en-US" sz="2800" dirty="0">
                <a:latin typeface="Arial" panose="020B0604020202020204" pitchFamily="34" charset="0"/>
                <a:cs typeface="Arial" panose="020B0604020202020204" pitchFamily="34" charset="0"/>
              </a:rPr>
              <a:t>No significant contribution of harmful N</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O and CH</a:t>
            </a:r>
            <a:r>
              <a:rPr lang="en-US" sz="2800" baseline="-25000" dirty="0">
                <a:latin typeface="Arial" panose="020B0604020202020204" pitchFamily="34" charset="0"/>
                <a:cs typeface="Arial" panose="020B0604020202020204" pitchFamily="34" charset="0"/>
              </a:rPr>
              <a:t>4</a:t>
            </a:r>
            <a:r>
              <a:rPr lang="en-US" sz="2800" dirty="0">
                <a:latin typeface="Arial" panose="020B0604020202020204" pitchFamily="34" charset="0"/>
                <a:cs typeface="Arial" panose="020B0604020202020204" pitchFamily="34" charset="0"/>
              </a:rPr>
              <a:t> emissions between the control and the treatment scenarios. </a:t>
            </a:r>
          </a:p>
          <a:p>
            <a:pPr marL="0" indent="0">
              <a:buNone/>
            </a:pPr>
            <a:endParaRPr lang="en-US" sz="2800" dirty="0"/>
          </a:p>
          <a:p>
            <a:pPr marL="0" indent="0">
              <a:buNone/>
            </a:pPr>
            <a:r>
              <a:rPr lang="en-US" sz="2800" dirty="0">
                <a:latin typeface="Arial" panose="020B0604020202020204" pitchFamily="34" charset="0"/>
                <a:cs typeface="Arial" panose="020B0604020202020204" pitchFamily="34" charset="0"/>
              </a:rPr>
              <a:t>The modeling results show a long-term increase in soil carbon following the application of food waste compost.</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Of all the composts tested, food waste compost showed the greatest potential to minimize greenhouse gas emissions.</a:t>
            </a:r>
          </a:p>
        </p:txBody>
      </p:sp>
      <p:sp>
        <p:nvSpPr>
          <p:cNvPr id="23" name="Materials Body"/>
          <p:cNvSpPr txBox="1">
            <a:spLocks/>
          </p:cNvSpPr>
          <p:nvPr/>
        </p:nvSpPr>
        <p:spPr bwMode="auto">
          <a:xfrm>
            <a:off x="11630697" y="7750449"/>
            <a:ext cx="16883311" cy="462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FontTx/>
              <a:buNone/>
              <a:defRPr/>
            </a:pPr>
            <a:r>
              <a:rPr lang="en-US" sz="2800" dirty="0">
                <a:latin typeface="Arial" panose="020B0604020202020204" pitchFamily="34" charset="0"/>
                <a:cs typeface="Arial" panose="020B0604020202020204" pitchFamily="34" charset="0"/>
              </a:rPr>
              <a:t>To determine the impact of compost amendments on greenhouse gas emissions, we directly measured the CO</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CH</a:t>
            </a:r>
            <a:r>
              <a:rPr lang="en-US" sz="2800" baseline="-25000" dirty="0">
                <a:latin typeface="Arial" panose="020B0604020202020204" pitchFamily="34" charset="0"/>
                <a:cs typeface="Arial" panose="020B0604020202020204" pitchFamily="34" charset="0"/>
              </a:rPr>
              <a:t>4</a:t>
            </a:r>
            <a:r>
              <a:rPr lang="en-US" sz="2800" dirty="0">
                <a:latin typeface="Arial" panose="020B0604020202020204" pitchFamily="34" charset="0"/>
                <a:cs typeface="Arial" panose="020B0604020202020204" pitchFamily="34" charset="0"/>
              </a:rPr>
              <a:t>, and N</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O emissions from soil applied with food waste versus a control scenario that had received no food waste application. We repeated the gas sampling once weekly for seven weeks.</a:t>
            </a:r>
          </a:p>
          <a:p>
            <a:pPr marL="0" indent="0">
              <a:buFontTx/>
              <a:buNone/>
              <a:defRPr/>
            </a:pPr>
            <a:endParaRPr lang="en-US" sz="3200" kern="0" dirty="0">
              <a:latin typeface="Arial" panose="020B0604020202020204" pitchFamily="34" charset="0"/>
              <a:cs typeface="Arial" panose="020B0604020202020204" pitchFamily="34" charset="0"/>
            </a:endParaRPr>
          </a:p>
          <a:p>
            <a:pPr marL="0" indent="0">
              <a:buFontTx/>
              <a:buNone/>
              <a:defRPr/>
            </a:pPr>
            <a:r>
              <a:rPr lang="en-US" sz="2800" dirty="0">
                <a:latin typeface="Arial" panose="020B0604020202020204" pitchFamily="34" charset="0"/>
                <a:cs typeface="Arial" panose="020B0604020202020204" pitchFamily="34" charset="0"/>
              </a:rPr>
              <a:t>In this experiment we used, the biogeochemical model, </a:t>
            </a:r>
            <a:r>
              <a:rPr lang="en-US" sz="2800" dirty="0" err="1">
                <a:latin typeface="Arial" panose="020B0604020202020204" pitchFamily="34" charset="0"/>
                <a:cs typeface="Arial" panose="020B0604020202020204" pitchFamily="34" charset="0"/>
              </a:rPr>
              <a:t>DayCent</a:t>
            </a:r>
            <a:r>
              <a:rPr lang="en-US" sz="2800" dirty="0">
                <a:latin typeface="Arial" panose="020B0604020202020204" pitchFamily="34" charset="0"/>
                <a:cs typeface="Arial" panose="020B0604020202020204" pitchFamily="34" charset="0"/>
              </a:rPr>
              <a:t> to simulate the effect of one application of food waste compost to rangeland soil on the net flux of carbon and nitrogen over time. The model was run under a high emissions scenario (RCP 8.5) and a emissions reduction climate warming scenario (RCP 4.5).  </a:t>
            </a:r>
          </a:p>
          <a:p>
            <a:pPr marL="0" indent="0">
              <a:buNone/>
              <a:defRPr/>
            </a:pPr>
            <a:endParaRPr lang="en-US" sz="2800" b="1" kern="0" dirty="0">
              <a:latin typeface="Arial" panose="020B0604020202020204" pitchFamily="34" charset="0"/>
              <a:cs typeface="Arial" panose="020B0604020202020204" pitchFamily="34" charset="0"/>
            </a:endParaRPr>
          </a:p>
        </p:txBody>
      </p:sp>
      <p:sp>
        <p:nvSpPr>
          <p:cNvPr id="25" name="Materials Title"/>
          <p:cNvSpPr txBox="1">
            <a:spLocks/>
          </p:cNvSpPr>
          <p:nvPr/>
        </p:nvSpPr>
        <p:spPr bwMode="auto">
          <a:xfrm>
            <a:off x="11677650" y="6616920"/>
            <a:ext cx="16592550" cy="1257101"/>
          </a:xfrm>
          <a:prstGeom prst="rect">
            <a:avLst/>
          </a:prstGeom>
          <a:solidFill>
            <a:srgbClr val="339966"/>
          </a:solidFill>
          <a:ln>
            <a:noFill/>
          </a:ln>
          <a:effectLst/>
          <a:extLs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bg1"/>
                </a:solidFill>
                <a:latin typeface="Arial" pitchFamily="34" charset="0"/>
              </a:rPr>
              <a:t>Methods</a:t>
            </a:r>
          </a:p>
        </p:txBody>
      </p:sp>
      <p:sp>
        <p:nvSpPr>
          <p:cNvPr id="26" name="Project Goals Body"/>
          <p:cNvSpPr txBox="1">
            <a:spLocks/>
          </p:cNvSpPr>
          <p:nvPr/>
        </p:nvSpPr>
        <p:spPr bwMode="auto">
          <a:xfrm>
            <a:off x="1475251" y="27082420"/>
            <a:ext cx="9559528" cy="348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13502" tIns="156751" rIns="313502" bIns="156751" numCol="1" anchor="t" anchorCtr="0" compatLnSpc="1">
            <a:prstTxWarp prst="textNoShape">
              <a:avLst/>
            </a:prstTxWarp>
          </a:bodyPr>
          <a:lstStyle>
            <a:lvl1pPr marL="1176338" indent="-1176338" algn="l" defTabSz="3135313" rtl="0" eaLnBrk="0" fontAlgn="base" hangingPunct="0">
              <a:spcBef>
                <a:spcPct val="20000"/>
              </a:spcBef>
              <a:spcAft>
                <a:spcPct val="0"/>
              </a:spcAft>
              <a:buChar char="•"/>
              <a:defRPr sz="2400">
                <a:solidFill>
                  <a:schemeClr val="tx1"/>
                </a:solidFill>
                <a:latin typeface="+mn-lt"/>
                <a:ea typeface="MS PGothic" pitchFamily="34" charset="-128"/>
                <a:cs typeface="+mn-cs"/>
              </a:defRPr>
            </a:lvl1pPr>
            <a:lvl2pPr marL="2547938" indent="-981075" algn="l" defTabSz="3135313" rtl="0" eaLnBrk="0" fontAlgn="base" hangingPunct="0">
              <a:spcBef>
                <a:spcPct val="20000"/>
              </a:spcBef>
              <a:spcAft>
                <a:spcPct val="0"/>
              </a:spcAft>
              <a:buChar char="–"/>
              <a:defRPr sz="2000">
                <a:solidFill>
                  <a:schemeClr val="tx1"/>
                </a:solidFill>
                <a:latin typeface="+mn-lt"/>
                <a:ea typeface="MS PGothic" pitchFamily="34" charset="-128"/>
              </a:defRPr>
            </a:lvl2pPr>
            <a:lvl3pPr marL="3919538" indent="-784225" algn="l" defTabSz="3135313" rtl="0" eaLnBrk="0" fontAlgn="base" hangingPunct="0">
              <a:spcBef>
                <a:spcPct val="20000"/>
              </a:spcBef>
              <a:spcAft>
                <a:spcPct val="0"/>
              </a:spcAft>
              <a:buChar char="•"/>
              <a:defRPr sz="1800">
                <a:solidFill>
                  <a:schemeClr val="tx1"/>
                </a:solidFill>
                <a:latin typeface="+mn-lt"/>
                <a:ea typeface="MS PGothic" pitchFamily="34" charset="-128"/>
              </a:defRPr>
            </a:lvl3pPr>
            <a:lvl4pPr marL="5486400" indent="-784225" algn="l" defTabSz="3135313" rtl="0" eaLnBrk="0" fontAlgn="base" hangingPunct="0">
              <a:spcBef>
                <a:spcPct val="20000"/>
              </a:spcBef>
              <a:spcAft>
                <a:spcPct val="0"/>
              </a:spcAft>
              <a:buChar char="–"/>
              <a:defRPr sz="1600">
                <a:solidFill>
                  <a:schemeClr val="tx1"/>
                </a:solidFill>
                <a:latin typeface="+mn-lt"/>
                <a:ea typeface="MS PGothic" pitchFamily="34" charset="-128"/>
              </a:defRPr>
            </a:lvl4pPr>
            <a:lvl5pPr marL="7053263" indent="-782638" algn="l" defTabSz="3135313" rtl="0" eaLnBrk="0" fontAlgn="base" hangingPunct="0">
              <a:spcBef>
                <a:spcPct val="20000"/>
              </a:spcBef>
              <a:spcAft>
                <a:spcPct val="0"/>
              </a:spcAft>
              <a:buChar char="»"/>
              <a:defRPr sz="1600">
                <a:solidFill>
                  <a:schemeClr val="tx1"/>
                </a:solidFill>
                <a:latin typeface="+mn-lt"/>
                <a:ea typeface="MS PGothic" pitchFamily="34" charset="-128"/>
              </a:defRPr>
            </a:lvl5pPr>
            <a:lvl6pPr marL="7510463" indent="-782638" algn="l" defTabSz="3135313" rtl="0" fontAlgn="base">
              <a:spcBef>
                <a:spcPct val="20000"/>
              </a:spcBef>
              <a:spcAft>
                <a:spcPct val="0"/>
              </a:spcAft>
              <a:buChar char="»"/>
              <a:defRPr sz="1600">
                <a:solidFill>
                  <a:schemeClr val="tx1"/>
                </a:solidFill>
                <a:latin typeface="+mn-lt"/>
                <a:ea typeface="+mn-ea"/>
              </a:defRPr>
            </a:lvl6pPr>
            <a:lvl7pPr marL="7967663" indent="-782638" algn="l" defTabSz="3135313" rtl="0" fontAlgn="base">
              <a:spcBef>
                <a:spcPct val="20000"/>
              </a:spcBef>
              <a:spcAft>
                <a:spcPct val="0"/>
              </a:spcAft>
              <a:buChar char="»"/>
              <a:defRPr sz="1600">
                <a:solidFill>
                  <a:schemeClr val="tx1"/>
                </a:solidFill>
                <a:latin typeface="+mn-lt"/>
                <a:ea typeface="+mn-ea"/>
              </a:defRPr>
            </a:lvl7pPr>
            <a:lvl8pPr marL="8424863" indent="-782638" algn="l" defTabSz="3135313" rtl="0" fontAlgn="base">
              <a:spcBef>
                <a:spcPct val="20000"/>
              </a:spcBef>
              <a:spcAft>
                <a:spcPct val="0"/>
              </a:spcAft>
              <a:buChar char="»"/>
              <a:defRPr sz="1600">
                <a:solidFill>
                  <a:schemeClr val="tx1"/>
                </a:solidFill>
                <a:latin typeface="+mn-lt"/>
                <a:ea typeface="+mn-ea"/>
              </a:defRPr>
            </a:lvl8pPr>
            <a:lvl9pPr marL="8882063" indent="-782638" algn="l" defTabSz="3135313" rtl="0" fontAlgn="base">
              <a:spcBef>
                <a:spcPct val="20000"/>
              </a:spcBef>
              <a:spcAft>
                <a:spcPct val="0"/>
              </a:spcAft>
              <a:buChar char="»"/>
              <a:defRPr sz="1600">
                <a:solidFill>
                  <a:schemeClr val="tx1"/>
                </a:solidFill>
                <a:latin typeface="+mn-lt"/>
                <a:ea typeface="+mn-ea"/>
              </a:defRPr>
            </a:lvl9pPr>
          </a:lstStyle>
          <a:p>
            <a:pPr marL="0" indent="0">
              <a:buNone/>
            </a:pPr>
            <a:r>
              <a:rPr lang="en-US" sz="2800" dirty="0">
                <a:latin typeface="Arial" panose="020B0604020202020204" pitchFamily="34" charset="0"/>
                <a:cs typeface="Arial" panose="020B0604020202020204" pitchFamily="34" charset="0"/>
              </a:rPr>
              <a:t>We conducted the incubation study using soils from the </a:t>
            </a:r>
            <a:r>
              <a:rPr lang="en-US" sz="2800" dirty="0" err="1">
                <a:latin typeface="Arial" panose="020B0604020202020204" pitchFamily="34" charset="0"/>
                <a:cs typeface="Arial" panose="020B0604020202020204" pitchFamily="34" charset="0"/>
              </a:rPr>
              <a:t>Nicasio</a:t>
            </a:r>
            <a:r>
              <a:rPr lang="en-US" sz="2800" dirty="0">
                <a:latin typeface="Arial" panose="020B0604020202020204" pitchFamily="34" charset="0"/>
                <a:cs typeface="Arial" panose="020B0604020202020204" pitchFamily="34" charset="0"/>
              </a:rPr>
              <a:t> Native Grass Ranch in </a:t>
            </a:r>
            <a:r>
              <a:rPr lang="en-US" sz="2800" dirty="0" err="1">
                <a:latin typeface="Arial" panose="020B0604020202020204" pitchFamily="34" charset="0"/>
                <a:cs typeface="Arial" panose="020B0604020202020204" pitchFamily="34" charset="0"/>
              </a:rPr>
              <a:t>Nicasio</a:t>
            </a:r>
            <a:r>
              <a:rPr lang="en-US" sz="2800" dirty="0">
                <a:latin typeface="Arial" panose="020B0604020202020204" pitchFamily="34" charset="0"/>
                <a:cs typeface="Arial" panose="020B0604020202020204" pitchFamily="34" charset="0"/>
              </a:rPr>
              <a:t>, CA (38.0834°N, 122.7633°W); all lab work was conducted at the University of California, Berkeley, CA. The landscape contains both native perennial grass species (</a:t>
            </a:r>
            <a:r>
              <a:rPr lang="en-US" sz="2800" i="1" dirty="0" err="1">
                <a:latin typeface="Arial" panose="020B0604020202020204" pitchFamily="34" charset="0"/>
                <a:cs typeface="Arial" panose="020B0604020202020204" pitchFamily="34" charset="0"/>
              </a:rPr>
              <a:t>Stipa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pulcra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Danthonia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californica</a:t>
            </a:r>
            <a:r>
              <a:rPr lang="en-US" sz="2800" dirty="0">
                <a:latin typeface="Arial" panose="020B0604020202020204" pitchFamily="34" charset="0"/>
                <a:cs typeface="Arial" panose="020B0604020202020204" pitchFamily="34" charset="0"/>
              </a:rPr>
              <a:t>) and non-native annual grasses (</a:t>
            </a:r>
            <a:r>
              <a:rPr lang="en-US" sz="2800" i="1" dirty="0" err="1">
                <a:latin typeface="Arial" panose="020B0604020202020204" pitchFamily="34" charset="0"/>
                <a:cs typeface="Arial" panose="020B0604020202020204" pitchFamily="34" charset="0"/>
              </a:rPr>
              <a:t>Avena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barbata</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Festuca </a:t>
            </a:r>
            <a:r>
              <a:rPr lang="en-US" sz="2800" i="1" dirty="0" err="1">
                <a:latin typeface="Arial" panose="020B0604020202020204" pitchFamily="34" charset="0"/>
                <a:cs typeface="Arial" panose="020B0604020202020204" pitchFamily="34" charset="0"/>
              </a:rPr>
              <a:t>perennis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Ryals</a:t>
            </a:r>
            <a:r>
              <a:rPr lang="en-US" sz="2800" dirty="0">
                <a:latin typeface="Arial" panose="020B0604020202020204" pitchFamily="34" charset="0"/>
                <a:cs typeface="Arial" panose="020B0604020202020204" pitchFamily="34" charset="0"/>
              </a:rPr>
              <a:t> and Silver 2013). </a:t>
            </a:r>
          </a:p>
          <a:p>
            <a:pPr marL="0" indent="0">
              <a:buFontTx/>
              <a:buNone/>
              <a:defRPr/>
            </a:pPr>
            <a:endParaRPr lang="en-US" sz="2800" kern="0" dirty="0">
              <a:latin typeface="Arial" panose="020B0604020202020204" pitchFamily="34" charset="0"/>
              <a:cs typeface="Arial" panose="020B0604020202020204" pitchFamily="34" charset="0"/>
            </a:endParaRPr>
          </a:p>
          <a:p>
            <a:pPr marL="0" indent="0">
              <a:buFontTx/>
              <a:buNone/>
              <a:defRPr/>
            </a:pPr>
            <a:endParaRPr lang="en-US" sz="2800" kern="0" dirty="0">
              <a:latin typeface="Arial" panose="020B0604020202020204" pitchFamily="34" charset="0"/>
              <a:cs typeface="Arial" panose="020B0604020202020204" pitchFamily="34" charset="0"/>
            </a:endParaRPr>
          </a:p>
        </p:txBody>
      </p:sp>
      <p:sp>
        <p:nvSpPr>
          <p:cNvPr id="27" name="Project Goals Title"/>
          <p:cNvSpPr txBox="1">
            <a:spLocks/>
          </p:cNvSpPr>
          <p:nvPr/>
        </p:nvSpPr>
        <p:spPr bwMode="auto">
          <a:xfrm>
            <a:off x="1539081" y="25829759"/>
            <a:ext cx="9149482" cy="1112243"/>
          </a:xfrm>
          <a:prstGeom prst="rect">
            <a:avLst/>
          </a:prstGeom>
          <a:solidFill>
            <a:srgbClr val="339966"/>
          </a:solidFill>
          <a:ln>
            <a:noFill/>
          </a:ln>
          <a:effectLst/>
          <a:extLs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bg1"/>
                </a:solidFill>
                <a:latin typeface="Arial" pitchFamily="34" charset="0"/>
              </a:rPr>
              <a:t>Study Site</a:t>
            </a:r>
          </a:p>
        </p:txBody>
      </p:sp>
      <p:sp>
        <p:nvSpPr>
          <p:cNvPr id="8" name="Introduction Body"/>
          <p:cNvSpPr>
            <a:spLocks noGrp="1"/>
          </p:cNvSpPr>
          <p:nvPr>
            <p:ph sz="half" idx="2"/>
          </p:nvPr>
        </p:nvSpPr>
        <p:spPr>
          <a:xfrm>
            <a:off x="1264173" y="8088206"/>
            <a:ext cx="9559528" cy="9874871"/>
          </a:xfrm>
        </p:spPr>
        <p:txBody>
          <a:bodyPr/>
          <a:lstStyle/>
          <a:p>
            <a:pPr marL="0" indent="0">
              <a:buNone/>
            </a:pPr>
            <a:r>
              <a:rPr lang="en-US" sz="2800" dirty="0">
                <a:latin typeface="Arial" panose="020B0604020202020204" pitchFamily="34" charset="0"/>
                <a:cs typeface="Arial" panose="020B0604020202020204" pitchFamily="34" charset="0"/>
              </a:rPr>
              <a:t>Compost application to grassland soils has potential to reduce atmospheric carbon dioxide (CO</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because it has been shown to have a lasting positive effect on soil carbon storage and plant productivity (</a:t>
            </a:r>
            <a:r>
              <a:rPr lang="en-US" sz="2800" dirty="0" err="1">
                <a:latin typeface="Arial" panose="020B0604020202020204" pitchFamily="34" charset="0"/>
                <a:cs typeface="Arial" panose="020B0604020202020204" pitchFamily="34" charset="0"/>
              </a:rPr>
              <a:t>Ryals</a:t>
            </a:r>
            <a:r>
              <a:rPr lang="en-US" sz="2800" dirty="0">
                <a:latin typeface="Arial" panose="020B0604020202020204" pitchFamily="34" charset="0"/>
                <a:cs typeface="Arial" panose="020B0604020202020204" pitchFamily="34" charset="0"/>
              </a:rPr>
              <a:t> et al 2014). The added organic matter the soil receives from compost stimulates growth of vegetation, which increases carbon capture by photosynthesis (</a:t>
            </a:r>
            <a:r>
              <a:rPr lang="en-US" sz="2800" dirty="0" err="1">
                <a:latin typeface="Arial" panose="020B0604020202020204" pitchFamily="34" charset="0"/>
                <a:cs typeface="Arial" panose="020B0604020202020204" pitchFamily="34" charset="0"/>
              </a:rPr>
              <a:t>Ryals</a:t>
            </a:r>
            <a:r>
              <a:rPr lang="en-US" sz="2800" dirty="0">
                <a:latin typeface="Arial" panose="020B0604020202020204" pitchFamily="34" charset="0"/>
                <a:cs typeface="Arial" panose="020B0604020202020204" pitchFamily="34" charset="0"/>
              </a:rPr>
              <a:t> et al. 2015).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Recent studies have primarily tested the effects of manure and plant waste compost (</a:t>
            </a:r>
            <a:r>
              <a:rPr lang="en-US" sz="2800" dirty="0" err="1">
                <a:latin typeface="Arial" panose="020B0604020202020204" pitchFamily="34" charset="0"/>
                <a:cs typeface="Arial" panose="020B0604020202020204" pitchFamily="34" charset="0"/>
              </a:rPr>
              <a:t>Ryals</a:t>
            </a:r>
            <a:r>
              <a:rPr lang="en-US" sz="2800" dirty="0">
                <a:latin typeface="Arial" panose="020B0604020202020204" pitchFamily="34" charset="0"/>
                <a:cs typeface="Arial" panose="020B0604020202020204" pitchFamily="34" charset="0"/>
              </a:rPr>
              <a:t> et al 2015), but we could find no published research that has tested the net flux of greenhouse gas emissions from food waste compost when applied to grassland soils. As more cities across the United States begin to compost and pledge to the zero-waste movement, food waste is becoming an available and affordable resource</a:t>
            </a:r>
            <a:endParaRPr lang="en-US" sz="1400" dirty="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p:txBody>
      </p:sp>
      <p:sp>
        <p:nvSpPr>
          <p:cNvPr id="7" name="Introduction Title"/>
          <p:cNvSpPr>
            <a:spLocks noGrp="1"/>
          </p:cNvSpPr>
          <p:nvPr>
            <p:ph type="body" idx="1"/>
          </p:nvPr>
        </p:nvSpPr>
        <p:spPr>
          <a:xfrm>
            <a:off x="1475251" y="6690686"/>
            <a:ext cx="9122427" cy="1257102"/>
          </a:xfrm>
          <a:solidFill>
            <a:srgbClr val="339966"/>
          </a:solidFill>
          <a:ln>
            <a:noFill/>
          </a:ln>
        </p:spPr>
        <p:txBody>
          <a:bodyPr/>
          <a:lstStyle/>
          <a:p>
            <a:r>
              <a:rPr lang="en-US" altLang="en-US" sz="4400" dirty="0">
                <a:solidFill>
                  <a:schemeClr val="bg1"/>
                </a:solidFill>
                <a:latin typeface="Arial" pitchFamily="34" charset="0"/>
              </a:rPr>
              <a:t>Introduction</a:t>
            </a:r>
          </a:p>
        </p:txBody>
      </p:sp>
      <p:sp>
        <p:nvSpPr>
          <p:cNvPr id="6" name="Main Title"/>
          <p:cNvSpPr>
            <a:spLocks noGrp="1"/>
          </p:cNvSpPr>
          <p:nvPr>
            <p:ph type="title"/>
          </p:nvPr>
        </p:nvSpPr>
        <p:spPr>
          <a:xfrm>
            <a:off x="0" y="848783"/>
            <a:ext cx="32942213" cy="5622625"/>
          </a:xfrm>
          <a:solidFill>
            <a:srgbClr val="094B21"/>
          </a:solidFill>
        </p:spPr>
        <p:txBody>
          <a:bodyPr/>
          <a:lstStyle/>
          <a:p>
            <a:pPr>
              <a:defRPr/>
            </a:pPr>
            <a:r>
              <a:rPr lang="en-US" sz="9600" b="1" dirty="0">
                <a:solidFill>
                  <a:schemeClr val="bg1"/>
                </a:solidFill>
                <a:latin typeface="Arial" charset="0"/>
                <a:ea typeface="ＭＳ Ｐゴシック" charset="0"/>
              </a:rPr>
              <a:t>Climate Change Mitigation Potential of Food Waste Compost Application to Grassland Soils</a:t>
            </a:r>
            <a:br>
              <a:rPr lang="en-US" sz="24200" b="1" dirty="0">
                <a:solidFill>
                  <a:schemeClr val="bg1"/>
                </a:solidFill>
                <a:latin typeface="Arial" charset="0"/>
                <a:ea typeface="ＭＳ Ｐゴシック" charset="0"/>
              </a:rPr>
            </a:br>
            <a:r>
              <a:rPr lang="en-US" sz="4400" b="1" dirty="0">
                <a:solidFill>
                  <a:schemeClr val="bg1"/>
                </a:solidFill>
                <a:latin typeface="Arial" charset="0"/>
                <a:ea typeface="ＭＳ Ｐゴシック" charset="0"/>
              </a:rPr>
              <a:t>Hannah Marsh, Allegra Mayer &amp; </a:t>
            </a:r>
            <a:r>
              <a:rPr lang="en-US" sz="4400" b="1" dirty="0" err="1">
                <a:solidFill>
                  <a:schemeClr val="bg1"/>
                </a:solidFill>
                <a:latin typeface="Arial" charset="0"/>
                <a:ea typeface="ＭＳ Ｐゴシック" charset="0"/>
              </a:rPr>
              <a:t>Whendee</a:t>
            </a:r>
            <a:r>
              <a:rPr lang="en-US" sz="4400" b="1" dirty="0">
                <a:solidFill>
                  <a:schemeClr val="bg1"/>
                </a:solidFill>
                <a:latin typeface="Arial" charset="0"/>
                <a:ea typeface="ＭＳ Ｐゴシック" charset="0"/>
              </a:rPr>
              <a:t> L. Silver</a:t>
            </a:r>
            <a:br>
              <a:rPr lang="en-US" sz="4400" b="1" dirty="0">
                <a:solidFill>
                  <a:schemeClr val="bg1"/>
                </a:solidFill>
                <a:latin typeface="Arial" charset="0"/>
                <a:ea typeface="ＭＳ Ｐゴシック" charset="0"/>
              </a:rPr>
            </a:br>
            <a:r>
              <a:rPr lang="en-US" sz="4400" b="1" dirty="0">
                <a:solidFill>
                  <a:schemeClr val="bg1"/>
                </a:solidFill>
                <a:latin typeface="Arial" charset="0"/>
                <a:ea typeface="ＭＳ Ｐゴシック" charset="0"/>
              </a:rPr>
              <a:t>Department of Environmental Science, Policy and Management</a:t>
            </a:r>
            <a:br>
              <a:rPr lang="en-US" sz="4400" b="1" dirty="0">
                <a:solidFill>
                  <a:schemeClr val="bg1"/>
                </a:solidFill>
                <a:latin typeface="Arial" charset="0"/>
                <a:ea typeface="ＭＳ Ｐゴシック" charset="0"/>
              </a:rPr>
            </a:br>
            <a:r>
              <a:rPr lang="en-US" sz="4400" b="1" dirty="0">
                <a:solidFill>
                  <a:schemeClr val="bg1"/>
                </a:solidFill>
                <a:latin typeface="Arial" charset="0"/>
                <a:ea typeface="ＭＳ Ｐゴシック" charset="0"/>
              </a:rPr>
              <a:t>University of California Carbon Neutrality Initiative Fellowship</a:t>
            </a:r>
            <a:br>
              <a:rPr lang="en-US" sz="4400" b="1" dirty="0">
                <a:solidFill>
                  <a:schemeClr val="bg1"/>
                </a:solidFill>
                <a:latin typeface="Arial" charset="0"/>
                <a:ea typeface="ＭＳ Ｐゴシック" charset="0"/>
              </a:rPr>
            </a:br>
            <a:r>
              <a:rPr lang="en-US" sz="4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hmmarsh@Berkeley.edu</a:t>
            </a:r>
            <a:r>
              <a:rPr lang="en-US" sz="4400" dirty="0">
                <a:solidFill>
                  <a:schemeClr val="bg1"/>
                </a:solidFill>
                <a:latin typeface="Arial" panose="020B0604020202020204" pitchFamily="34" charset="0"/>
                <a:cs typeface="Arial" panose="020B0604020202020204" pitchFamily="34" charset="0"/>
              </a:rPr>
              <a:t> </a:t>
            </a:r>
          </a:p>
        </p:txBody>
      </p:sp>
      <p:pic>
        <p:nvPicPr>
          <p:cNvPr id="40" name="Picture 39">
            <a:extLst>
              <a:ext uri="{FF2B5EF4-FFF2-40B4-BE49-F238E27FC236}">
                <a16:creationId xmlns:a16="http://schemas.microsoft.com/office/drawing/2014/main" id="{D950CEEE-A3D5-DB46-AD65-B457EA0F7E4B}"/>
              </a:ext>
            </a:extLst>
          </p:cNvPr>
          <p:cNvPicPr>
            <a:picLocks noChangeAspect="1"/>
          </p:cNvPicPr>
          <p:nvPr/>
        </p:nvPicPr>
        <p:blipFill>
          <a:blip r:embed="rId4"/>
          <a:stretch>
            <a:fillRect/>
          </a:stretch>
        </p:blipFill>
        <p:spPr>
          <a:xfrm>
            <a:off x="27326419" y="4126373"/>
            <a:ext cx="4872102" cy="1388063"/>
          </a:xfrm>
          <a:prstGeom prst="rect">
            <a:avLst/>
          </a:prstGeom>
        </p:spPr>
      </p:pic>
      <p:sp>
        <p:nvSpPr>
          <p:cNvPr id="67" name="Introduction Title">
            <a:extLst>
              <a:ext uri="{FF2B5EF4-FFF2-40B4-BE49-F238E27FC236}">
                <a16:creationId xmlns:a16="http://schemas.microsoft.com/office/drawing/2014/main" id="{0ADF9FAC-1500-4827-B49C-F97C25B7A902}"/>
              </a:ext>
            </a:extLst>
          </p:cNvPr>
          <p:cNvSpPr txBox="1">
            <a:spLocks/>
          </p:cNvSpPr>
          <p:nvPr/>
        </p:nvSpPr>
        <p:spPr bwMode="auto">
          <a:xfrm>
            <a:off x="1393206" y="17913130"/>
            <a:ext cx="9130557" cy="1009546"/>
          </a:xfrm>
          <a:prstGeom prst="rect">
            <a:avLst/>
          </a:prstGeom>
          <a:solidFill>
            <a:srgbClr val="339966"/>
          </a:solidFill>
          <a:ln w="9525">
            <a:solidFill>
              <a:srgbClr val="008000"/>
            </a:solidFill>
            <a:miter lim="800000"/>
            <a:headEnd/>
            <a:tailEnd/>
          </a:ln>
          <a:effectLst/>
          <a:extLs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bg1"/>
                </a:solidFill>
                <a:latin typeface="Arial" pitchFamily="34" charset="0"/>
              </a:rPr>
              <a:t>Project Goals</a:t>
            </a:r>
          </a:p>
        </p:txBody>
      </p:sp>
      <p:sp>
        <p:nvSpPr>
          <p:cNvPr id="16" name="Rectangle 15">
            <a:extLst>
              <a:ext uri="{FF2B5EF4-FFF2-40B4-BE49-F238E27FC236}">
                <a16:creationId xmlns:a16="http://schemas.microsoft.com/office/drawing/2014/main" id="{2F744A41-FF9B-47C8-B758-26CF5240A89E}"/>
              </a:ext>
            </a:extLst>
          </p:cNvPr>
          <p:cNvSpPr/>
          <p:nvPr/>
        </p:nvSpPr>
        <p:spPr bwMode="auto">
          <a:xfrm>
            <a:off x="1393206" y="18950219"/>
            <a:ext cx="9371305" cy="446144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buFontTx/>
              <a:buNone/>
              <a:defRPr/>
            </a:pPr>
            <a:r>
              <a:rPr lang="en-US" sz="2800" dirty="0">
                <a:solidFill>
                  <a:schemeClr val="tx1"/>
                </a:solidFill>
                <a:latin typeface="Arial" panose="020B0604020202020204" pitchFamily="34" charset="0"/>
                <a:cs typeface="Arial" panose="020B0604020202020204" pitchFamily="34" charset="0"/>
              </a:rPr>
              <a:t>This study aimed to understand:</a:t>
            </a:r>
            <a:r>
              <a:rPr lang="en-US" altLang="en-US" sz="2800" dirty="0">
                <a:solidFill>
                  <a:schemeClr val="tx1"/>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effects of food waste compost application on the net flux of CO</a:t>
            </a:r>
            <a:r>
              <a:rPr lang="en-US" sz="2800" baseline="-25000" dirty="0">
                <a:solidFill>
                  <a:schemeClr val="tx1"/>
                </a:solidFill>
                <a:latin typeface="Arial" panose="020B0604020202020204" pitchFamily="34" charset="0"/>
                <a:cs typeface="Arial" panose="020B0604020202020204" pitchFamily="34" charset="0"/>
              </a:rPr>
              <a:t>2</a:t>
            </a:r>
            <a:r>
              <a:rPr lang="en-US" sz="2800" dirty="0">
                <a:solidFill>
                  <a:schemeClr val="tx1"/>
                </a:solidFill>
                <a:latin typeface="Arial" panose="020B0604020202020204" pitchFamily="34" charset="0"/>
                <a:cs typeface="Arial" panose="020B0604020202020204" pitchFamily="34" charset="0"/>
              </a:rPr>
              <a:t> equivalents (CO</a:t>
            </a:r>
            <a:r>
              <a:rPr lang="en-US" sz="2800" baseline="-25000" dirty="0">
                <a:solidFill>
                  <a:schemeClr val="tx1"/>
                </a:solidFill>
                <a:latin typeface="Arial" panose="020B0604020202020204" pitchFamily="34" charset="0"/>
                <a:cs typeface="Arial" panose="020B0604020202020204" pitchFamily="34" charset="0"/>
              </a:rPr>
              <a:t>2</a:t>
            </a:r>
            <a:r>
              <a:rPr lang="en-US" sz="2800" dirty="0">
                <a:solidFill>
                  <a:schemeClr val="tx1"/>
                </a:solidFill>
                <a:latin typeface="Arial" panose="020B0604020202020204" pitchFamily="34" charset="0"/>
                <a:cs typeface="Arial" panose="020B0604020202020204" pitchFamily="34" charset="0"/>
              </a:rPr>
              <a:t>e) between the atmosphere and soil carbon stocks. </a:t>
            </a:r>
            <a:r>
              <a:rPr lang="en-US" altLang="en-US" sz="2800" dirty="0">
                <a:solidFill>
                  <a:schemeClr val="tx1"/>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endParaRPr lang="en-US" altLang="en-US" sz="28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to compare the results of food waste compost with other available compost compositions in order to explore the range of  CO</a:t>
            </a:r>
            <a:r>
              <a:rPr lang="en-US" sz="2800" baseline="-25000" dirty="0">
                <a:solidFill>
                  <a:schemeClr val="tx1"/>
                </a:solidFill>
                <a:latin typeface="Arial" panose="020B0604020202020204" pitchFamily="34" charset="0"/>
                <a:cs typeface="Arial" panose="020B0604020202020204" pitchFamily="34" charset="0"/>
              </a:rPr>
              <a:t>2</a:t>
            </a:r>
            <a:r>
              <a:rPr lang="en-US" sz="2800" dirty="0">
                <a:solidFill>
                  <a:schemeClr val="tx1"/>
                </a:solidFill>
                <a:latin typeface="Arial" panose="020B0604020202020204" pitchFamily="34" charset="0"/>
                <a:cs typeface="Arial" panose="020B0604020202020204" pitchFamily="34" charset="0"/>
              </a:rPr>
              <a:t>e fluxes that compost can induce. </a:t>
            </a:r>
          </a:p>
          <a:p>
            <a:pPr marL="0" indent="0">
              <a:buNone/>
            </a:pPr>
            <a:r>
              <a:rPr lang="en-US" sz="2800" b="1" dirty="0">
                <a:solidFill>
                  <a:schemeClr val="tx1"/>
                </a:solidFill>
              </a:rPr>
              <a:t> </a:t>
            </a:r>
            <a:endParaRPr lang="en-US" sz="2800" dirty="0">
              <a:solidFill>
                <a:schemeClr val="tx1"/>
              </a:solidFill>
            </a:endParaRPr>
          </a:p>
        </p:txBody>
      </p:sp>
      <p:sp>
        <p:nvSpPr>
          <p:cNvPr id="28" name="Results Title"/>
          <p:cNvSpPr txBox="1">
            <a:spLocks/>
          </p:cNvSpPr>
          <p:nvPr/>
        </p:nvSpPr>
        <p:spPr bwMode="auto">
          <a:xfrm>
            <a:off x="11656868" y="11717528"/>
            <a:ext cx="20506832" cy="1540884"/>
          </a:xfrm>
          <a:prstGeom prst="rect">
            <a:avLst/>
          </a:prstGeom>
          <a:solidFill>
            <a:srgbClr val="339966"/>
          </a:solidFill>
          <a:ln>
            <a:noFill/>
          </a:ln>
          <a:effectLst/>
          <a:extLs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bg1"/>
                </a:solidFill>
                <a:latin typeface="Arial" panose="020B0604020202020204" pitchFamily="34" charset="0"/>
                <a:cs typeface="Arial" panose="020B0604020202020204" pitchFamily="34" charset="0"/>
              </a:rPr>
              <a:t>Results: </a:t>
            </a:r>
            <a:r>
              <a:rPr lang="en-US" sz="4400" dirty="0">
                <a:solidFill>
                  <a:schemeClr val="bg1"/>
                </a:solidFill>
                <a:latin typeface="Arial" panose="020B0604020202020204" pitchFamily="34" charset="0"/>
                <a:cs typeface="Arial" panose="020B0604020202020204" pitchFamily="34" charset="0"/>
              </a:rPr>
              <a:t>Compost addition increased aerobic soil respiration but did not increase CH4 or N2O emissions.</a:t>
            </a:r>
            <a:endParaRPr lang="en-US" altLang="en-US" sz="4400" kern="0" dirty="0">
              <a:solidFill>
                <a:schemeClr val="bg1"/>
              </a:solidFill>
              <a:latin typeface="Arial" panose="020B0604020202020204" pitchFamily="34" charset="0"/>
              <a:cs typeface="Arial" panose="020B0604020202020204" pitchFamily="34" charset="0"/>
            </a:endParaRPr>
          </a:p>
        </p:txBody>
      </p:sp>
      <p:pic>
        <p:nvPicPr>
          <p:cNvPr id="60" name="Content Placeholder 4">
            <a:extLst>
              <a:ext uri="{FF2B5EF4-FFF2-40B4-BE49-F238E27FC236}">
                <a16:creationId xmlns:a16="http://schemas.microsoft.com/office/drawing/2014/main" id="{71D2DF01-EA59-A640-9928-D67322BECB78}"/>
              </a:ext>
            </a:extLst>
          </p:cNvPr>
          <p:cNvPicPr>
            <a:picLocks noChangeAspect="1"/>
          </p:cNvPicPr>
          <p:nvPr/>
        </p:nvPicPr>
        <p:blipFill rotWithShape="1">
          <a:blip r:embed="rId5"/>
          <a:srcRect t="22124" b="2876"/>
          <a:stretch/>
        </p:blipFill>
        <p:spPr>
          <a:xfrm>
            <a:off x="674518" y="31785314"/>
            <a:ext cx="10227343" cy="6646904"/>
          </a:xfrm>
          <a:prstGeom prst="rect">
            <a:avLst/>
          </a:prstGeom>
        </p:spPr>
      </p:pic>
      <p:pic>
        <p:nvPicPr>
          <p:cNvPr id="66" name="Content Placeholder 8">
            <a:extLst>
              <a:ext uri="{FF2B5EF4-FFF2-40B4-BE49-F238E27FC236}">
                <a16:creationId xmlns:a16="http://schemas.microsoft.com/office/drawing/2014/main" id="{FDBE4862-59B4-E645-AE77-765B1BFE0321}"/>
              </a:ext>
            </a:extLst>
          </p:cNvPr>
          <p:cNvPicPr/>
          <p:nvPr/>
        </p:nvPicPr>
        <p:blipFill>
          <a:blip r:embed="rId6"/>
          <a:stretch>
            <a:fillRect/>
          </a:stretch>
        </p:blipFill>
        <p:spPr>
          <a:xfrm>
            <a:off x="12312549" y="13305181"/>
            <a:ext cx="6064949" cy="5176147"/>
          </a:xfrm>
          <a:prstGeom prst="rect">
            <a:avLst/>
          </a:prstGeom>
        </p:spPr>
      </p:pic>
      <p:sp>
        <p:nvSpPr>
          <p:cNvPr id="68" name="Results Title">
            <a:extLst>
              <a:ext uri="{FF2B5EF4-FFF2-40B4-BE49-F238E27FC236}">
                <a16:creationId xmlns:a16="http://schemas.microsoft.com/office/drawing/2014/main" id="{0F404543-73F9-E346-BE93-EFF1A8017E59}"/>
              </a:ext>
            </a:extLst>
          </p:cNvPr>
          <p:cNvSpPr txBox="1">
            <a:spLocks/>
          </p:cNvSpPr>
          <p:nvPr/>
        </p:nvSpPr>
        <p:spPr bwMode="auto">
          <a:xfrm>
            <a:off x="11481057" y="19524717"/>
            <a:ext cx="20708814" cy="1540884"/>
          </a:xfrm>
          <a:prstGeom prst="rect">
            <a:avLst/>
          </a:prstGeom>
          <a:solidFill>
            <a:srgbClr val="339966"/>
          </a:solidFill>
          <a:ln>
            <a:noFill/>
          </a:ln>
          <a:effectLst/>
          <a:extLs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sz="4400" dirty="0">
                <a:solidFill>
                  <a:schemeClr val="bg1"/>
                </a:solidFill>
                <a:latin typeface="Arial" panose="020B0604020202020204" pitchFamily="34" charset="0"/>
                <a:cs typeface="Arial" panose="020B0604020202020204" pitchFamily="34" charset="0"/>
              </a:rPr>
              <a:t>Modeled soil carbon increases for decades after one-time food waste compost addition</a:t>
            </a:r>
            <a:r>
              <a:rPr lang="en-US" sz="4400" b="0" dirty="0">
                <a:solidFill>
                  <a:schemeClr val="bg1"/>
                </a:solidFill>
                <a:latin typeface="Arial" panose="020B0604020202020204" pitchFamily="34" charset="0"/>
                <a:cs typeface="Arial" panose="020B0604020202020204" pitchFamily="34" charset="0"/>
              </a:rPr>
              <a:t>.</a:t>
            </a:r>
            <a:endParaRPr lang="en-US" altLang="en-US" sz="4400" kern="0" dirty="0">
              <a:solidFill>
                <a:schemeClr val="bg1"/>
              </a:solidFill>
              <a:latin typeface="Arial" pitchFamily="34" charset="0"/>
            </a:endParaRPr>
          </a:p>
        </p:txBody>
      </p:sp>
      <p:pic>
        <p:nvPicPr>
          <p:cNvPr id="69" name="Picture 68">
            <a:extLst>
              <a:ext uri="{FF2B5EF4-FFF2-40B4-BE49-F238E27FC236}">
                <a16:creationId xmlns:a16="http://schemas.microsoft.com/office/drawing/2014/main" id="{A4C3C3BA-D07C-BD40-9E85-8475B4D794B4}"/>
              </a:ext>
            </a:extLst>
          </p:cNvPr>
          <p:cNvPicPr/>
          <p:nvPr/>
        </p:nvPicPr>
        <p:blipFill>
          <a:blip r:embed="rId7">
            <a:extLst>
              <a:ext uri="{28A0092B-C50C-407E-A947-70E740481C1C}">
                <a14:useLocalDpi xmlns:a14="http://schemas.microsoft.com/office/drawing/2010/main" val="0"/>
              </a:ext>
            </a:extLst>
          </a:blip>
          <a:stretch>
            <a:fillRect/>
          </a:stretch>
        </p:blipFill>
        <p:spPr>
          <a:xfrm>
            <a:off x="18806469" y="13345917"/>
            <a:ext cx="12154899" cy="5176147"/>
          </a:xfrm>
          <a:prstGeom prst="rect">
            <a:avLst/>
          </a:prstGeom>
        </p:spPr>
      </p:pic>
      <p:sp>
        <p:nvSpPr>
          <p:cNvPr id="12" name="TextBox 11">
            <a:extLst>
              <a:ext uri="{FF2B5EF4-FFF2-40B4-BE49-F238E27FC236}">
                <a16:creationId xmlns:a16="http://schemas.microsoft.com/office/drawing/2014/main" id="{93C8FA67-EA9F-B745-BE41-70CCAC2D74F5}"/>
              </a:ext>
            </a:extLst>
          </p:cNvPr>
          <p:cNvSpPr txBox="1"/>
          <p:nvPr/>
        </p:nvSpPr>
        <p:spPr>
          <a:xfrm>
            <a:off x="12270011" y="18470161"/>
            <a:ext cx="18634305" cy="954107"/>
          </a:xfrm>
          <a:prstGeom prst="rect">
            <a:avLst/>
          </a:prstGeom>
          <a:noFill/>
        </p:spPr>
        <p:txBody>
          <a:bodyPr wrap="square" rtlCol="0">
            <a:spAutoFit/>
          </a:bodyPr>
          <a:lstStyle/>
          <a:p>
            <a:r>
              <a:rPr lang="en-US" sz="2800" dirty="0">
                <a:solidFill>
                  <a:schemeClr val="tx1"/>
                </a:solidFill>
                <a:latin typeface="Arial" panose="020B0604020202020204" pitchFamily="34" charset="0"/>
                <a:cs typeface="Arial" panose="020B0604020202020204" pitchFamily="34" charset="0"/>
              </a:rPr>
              <a:t>Only CO</a:t>
            </a:r>
            <a:r>
              <a:rPr lang="en-US" sz="2800" baseline="-25000" dirty="0">
                <a:solidFill>
                  <a:schemeClr val="tx1"/>
                </a:solidFill>
                <a:latin typeface="Arial" panose="020B0604020202020204" pitchFamily="34" charset="0"/>
                <a:cs typeface="Arial" panose="020B0604020202020204" pitchFamily="34" charset="0"/>
              </a:rPr>
              <a:t>2</a:t>
            </a:r>
            <a:r>
              <a:rPr lang="en-US" sz="2800" dirty="0">
                <a:solidFill>
                  <a:schemeClr val="tx1"/>
                </a:solidFill>
                <a:latin typeface="Arial" panose="020B0604020202020204" pitchFamily="34" charset="0"/>
                <a:cs typeface="Arial" panose="020B0604020202020204" pitchFamily="34" charset="0"/>
              </a:rPr>
              <a:t> fluxes were significantly higher in the treatment than the control scenario. (P &lt; 0.0001). Soil CO</a:t>
            </a:r>
            <a:r>
              <a:rPr lang="en-US" sz="2800" baseline="-25000" dirty="0">
                <a:solidFill>
                  <a:schemeClr val="tx1"/>
                </a:solidFill>
                <a:latin typeface="Arial" panose="020B0604020202020204" pitchFamily="34" charset="0"/>
                <a:cs typeface="Arial" panose="020B0604020202020204" pitchFamily="34" charset="0"/>
              </a:rPr>
              <a:t>2</a:t>
            </a:r>
            <a:r>
              <a:rPr lang="en-US" sz="2800" dirty="0">
                <a:solidFill>
                  <a:schemeClr val="tx1"/>
                </a:solidFill>
                <a:latin typeface="Arial" panose="020B0604020202020204" pitchFamily="34" charset="0"/>
                <a:cs typeface="Arial" panose="020B0604020202020204" pitchFamily="34" charset="0"/>
              </a:rPr>
              <a:t> fluxes contributed 99% of the total cumulative emissions over the 7 week incubation.</a:t>
            </a:r>
          </a:p>
        </p:txBody>
      </p:sp>
      <p:pic>
        <p:nvPicPr>
          <p:cNvPr id="70" name="Picture 69">
            <a:extLst>
              <a:ext uri="{FF2B5EF4-FFF2-40B4-BE49-F238E27FC236}">
                <a16:creationId xmlns:a16="http://schemas.microsoft.com/office/drawing/2014/main" id="{59AD4352-BC0C-0048-B2E8-626F5B775792}"/>
              </a:ext>
            </a:extLst>
          </p:cNvPr>
          <p:cNvPicPr/>
          <p:nvPr/>
        </p:nvPicPr>
        <p:blipFill>
          <a:blip r:embed="rId8"/>
          <a:stretch>
            <a:fillRect/>
          </a:stretch>
        </p:blipFill>
        <p:spPr>
          <a:xfrm>
            <a:off x="12270011" y="21542203"/>
            <a:ext cx="5467932" cy="4461444"/>
          </a:xfrm>
          <a:prstGeom prst="rect">
            <a:avLst/>
          </a:prstGeom>
        </p:spPr>
      </p:pic>
      <p:pic>
        <p:nvPicPr>
          <p:cNvPr id="72" name="Content Placeholder 4">
            <a:extLst>
              <a:ext uri="{FF2B5EF4-FFF2-40B4-BE49-F238E27FC236}">
                <a16:creationId xmlns:a16="http://schemas.microsoft.com/office/drawing/2014/main" id="{952D29ED-31CF-8649-ACAE-38DF4572A57D}"/>
              </a:ext>
            </a:extLst>
          </p:cNvPr>
          <p:cNvPicPr/>
          <p:nvPr/>
        </p:nvPicPr>
        <p:blipFill>
          <a:blip r:embed="rId9"/>
          <a:stretch>
            <a:fillRect/>
          </a:stretch>
        </p:blipFill>
        <p:spPr>
          <a:xfrm>
            <a:off x="17654461" y="21517909"/>
            <a:ext cx="5175381" cy="4461444"/>
          </a:xfrm>
          <a:prstGeom prst="rect">
            <a:avLst/>
          </a:prstGeom>
        </p:spPr>
      </p:pic>
      <p:pic>
        <p:nvPicPr>
          <p:cNvPr id="73" name="Content Placeholder 4">
            <a:extLst>
              <a:ext uri="{FF2B5EF4-FFF2-40B4-BE49-F238E27FC236}">
                <a16:creationId xmlns:a16="http://schemas.microsoft.com/office/drawing/2014/main" id="{3A61128E-8F14-9741-84DB-B0D1D4770729}"/>
              </a:ext>
            </a:extLst>
          </p:cNvPr>
          <p:cNvPicPr/>
          <p:nvPr/>
        </p:nvPicPr>
        <p:blipFill>
          <a:blip r:embed="rId10"/>
          <a:stretch>
            <a:fillRect/>
          </a:stretch>
        </p:blipFill>
        <p:spPr>
          <a:xfrm>
            <a:off x="22942624" y="21522742"/>
            <a:ext cx="5175381" cy="4451778"/>
          </a:xfrm>
          <a:prstGeom prst="rect">
            <a:avLst/>
          </a:prstGeom>
        </p:spPr>
      </p:pic>
      <p:sp>
        <p:nvSpPr>
          <p:cNvPr id="74" name="Results Title">
            <a:extLst>
              <a:ext uri="{FF2B5EF4-FFF2-40B4-BE49-F238E27FC236}">
                <a16:creationId xmlns:a16="http://schemas.microsoft.com/office/drawing/2014/main" id="{92424975-08FD-7540-90CC-DABFD047E530}"/>
              </a:ext>
            </a:extLst>
          </p:cNvPr>
          <p:cNvSpPr txBox="1">
            <a:spLocks/>
          </p:cNvSpPr>
          <p:nvPr/>
        </p:nvSpPr>
        <p:spPr bwMode="auto">
          <a:xfrm>
            <a:off x="11395188" y="26193797"/>
            <a:ext cx="20708814" cy="1540884"/>
          </a:xfrm>
          <a:prstGeom prst="rect">
            <a:avLst/>
          </a:prstGeom>
          <a:solidFill>
            <a:srgbClr val="339966"/>
          </a:solidFill>
          <a:ln>
            <a:noFill/>
          </a:ln>
          <a:effectLst/>
          <a:extLs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bg1"/>
                </a:solidFill>
                <a:latin typeface="Arial" pitchFamily="34" charset="0"/>
              </a:rPr>
              <a:t>Food waste compost has much lower GHG emissions when applied grasslands in comparison to other tested composts. </a:t>
            </a:r>
          </a:p>
        </p:txBody>
      </p:sp>
      <p:pic>
        <p:nvPicPr>
          <p:cNvPr id="75" name="Picture 74">
            <a:extLst>
              <a:ext uri="{FF2B5EF4-FFF2-40B4-BE49-F238E27FC236}">
                <a16:creationId xmlns:a16="http://schemas.microsoft.com/office/drawing/2014/main" id="{144CD374-5E43-3343-8D42-0A708BE9DDB4}"/>
              </a:ext>
            </a:extLst>
          </p:cNvPr>
          <p:cNvPicPr>
            <a:picLocks noChangeAspect="1"/>
          </p:cNvPicPr>
          <p:nvPr/>
        </p:nvPicPr>
        <p:blipFill>
          <a:blip r:embed="rId11"/>
          <a:stretch>
            <a:fillRect/>
          </a:stretch>
        </p:blipFill>
        <p:spPr>
          <a:xfrm>
            <a:off x="11217380" y="27720920"/>
            <a:ext cx="6165752" cy="4242927"/>
          </a:xfrm>
          <a:prstGeom prst="rect">
            <a:avLst/>
          </a:prstGeom>
        </p:spPr>
      </p:pic>
      <p:sp>
        <p:nvSpPr>
          <p:cNvPr id="30" name="Conclusions Title"/>
          <p:cNvSpPr txBox="1">
            <a:spLocks/>
          </p:cNvSpPr>
          <p:nvPr/>
        </p:nvSpPr>
        <p:spPr bwMode="auto">
          <a:xfrm>
            <a:off x="11657053" y="31785314"/>
            <a:ext cx="20065436" cy="1112243"/>
          </a:xfrm>
          <a:prstGeom prst="rect">
            <a:avLst/>
          </a:prstGeom>
          <a:solidFill>
            <a:srgbClr val="339966"/>
          </a:solidFill>
          <a:ln>
            <a:noFill/>
          </a:ln>
          <a:effectLst/>
          <a:extLst>
            <a:ext uri="{FAA26D3D-D897-4be2-8F04-BA451C77F1D7}"/>
          </a:extLst>
        </p:spPr>
        <p:txBody>
          <a:bodyPr vert="horz" wrap="square" lIns="313502" tIns="156751" rIns="313502" bIns="156751" numCol="1" anchor="b" anchorCtr="0" compatLnSpc="1">
            <a:prstTxWarp prst="textNoShape">
              <a:avLst/>
            </a:prstTxWarp>
          </a:bodyPr>
          <a:lstStyle>
            <a:lvl1pPr marL="0" indent="0" algn="l" defTabSz="3135313" rtl="0" eaLnBrk="0" fontAlgn="base" hangingPunct="0">
              <a:spcBef>
                <a:spcPct val="20000"/>
              </a:spcBef>
              <a:spcAft>
                <a:spcPct val="0"/>
              </a:spcAft>
              <a:buNone/>
              <a:defRPr sz="2400" b="1">
                <a:solidFill>
                  <a:schemeClr val="tx1"/>
                </a:solidFill>
                <a:latin typeface="+mn-lt"/>
                <a:ea typeface="MS PGothic" pitchFamily="34" charset="-128"/>
                <a:cs typeface="+mn-cs"/>
              </a:defRPr>
            </a:lvl1pPr>
            <a:lvl2pPr marL="457200" indent="0" algn="l" defTabSz="3135313" rtl="0" eaLnBrk="0" fontAlgn="base" hangingPunct="0">
              <a:spcBef>
                <a:spcPct val="20000"/>
              </a:spcBef>
              <a:spcAft>
                <a:spcPct val="0"/>
              </a:spcAft>
              <a:buNone/>
              <a:defRPr sz="2000" b="1">
                <a:solidFill>
                  <a:schemeClr val="tx1"/>
                </a:solidFill>
                <a:latin typeface="+mn-lt"/>
                <a:ea typeface="MS PGothic" pitchFamily="34" charset="-128"/>
              </a:defRPr>
            </a:lvl2pPr>
            <a:lvl3pPr marL="914400" indent="0" algn="l" defTabSz="3135313" rtl="0" eaLnBrk="0" fontAlgn="base" hangingPunct="0">
              <a:spcBef>
                <a:spcPct val="20000"/>
              </a:spcBef>
              <a:spcAft>
                <a:spcPct val="0"/>
              </a:spcAft>
              <a:buNone/>
              <a:defRPr sz="1800" b="1">
                <a:solidFill>
                  <a:schemeClr val="tx1"/>
                </a:solidFill>
                <a:latin typeface="+mn-lt"/>
                <a:ea typeface="MS PGothic" pitchFamily="34" charset="-128"/>
              </a:defRPr>
            </a:lvl3pPr>
            <a:lvl4pPr marL="13716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4pPr>
            <a:lvl5pPr marL="1828800" indent="0" algn="l" defTabSz="3135313" rtl="0" eaLnBrk="0" fontAlgn="base" hangingPunct="0">
              <a:spcBef>
                <a:spcPct val="20000"/>
              </a:spcBef>
              <a:spcAft>
                <a:spcPct val="0"/>
              </a:spcAft>
              <a:buNone/>
              <a:defRPr sz="1600" b="1">
                <a:solidFill>
                  <a:schemeClr val="tx1"/>
                </a:solidFill>
                <a:latin typeface="+mn-lt"/>
                <a:ea typeface="MS PGothic" pitchFamily="34" charset="-128"/>
              </a:defRPr>
            </a:lvl5pPr>
            <a:lvl6pPr marL="2286000" indent="0" algn="l" defTabSz="3135313" rtl="0" fontAlgn="base">
              <a:spcBef>
                <a:spcPct val="20000"/>
              </a:spcBef>
              <a:spcAft>
                <a:spcPct val="0"/>
              </a:spcAft>
              <a:buNone/>
              <a:defRPr sz="1600" b="1">
                <a:solidFill>
                  <a:schemeClr val="tx1"/>
                </a:solidFill>
                <a:latin typeface="+mn-lt"/>
                <a:ea typeface="+mn-ea"/>
              </a:defRPr>
            </a:lvl6pPr>
            <a:lvl7pPr marL="2743200" indent="0" algn="l" defTabSz="3135313" rtl="0" fontAlgn="base">
              <a:spcBef>
                <a:spcPct val="20000"/>
              </a:spcBef>
              <a:spcAft>
                <a:spcPct val="0"/>
              </a:spcAft>
              <a:buNone/>
              <a:defRPr sz="1600" b="1">
                <a:solidFill>
                  <a:schemeClr val="tx1"/>
                </a:solidFill>
                <a:latin typeface="+mn-lt"/>
                <a:ea typeface="+mn-ea"/>
              </a:defRPr>
            </a:lvl7pPr>
            <a:lvl8pPr marL="3200400" indent="0" algn="l" defTabSz="3135313" rtl="0" fontAlgn="base">
              <a:spcBef>
                <a:spcPct val="20000"/>
              </a:spcBef>
              <a:spcAft>
                <a:spcPct val="0"/>
              </a:spcAft>
              <a:buNone/>
              <a:defRPr sz="1600" b="1">
                <a:solidFill>
                  <a:schemeClr val="tx1"/>
                </a:solidFill>
                <a:latin typeface="+mn-lt"/>
                <a:ea typeface="+mn-ea"/>
              </a:defRPr>
            </a:lvl8pPr>
            <a:lvl9pPr marL="3657600" indent="0" algn="l" defTabSz="3135313" rtl="0" fontAlgn="base">
              <a:spcBef>
                <a:spcPct val="20000"/>
              </a:spcBef>
              <a:spcAft>
                <a:spcPct val="0"/>
              </a:spcAft>
              <a:buNone/>
              <a:defRPr sz="1600" b="1">
                <a:solidFill>
                  <a:schemeClr val="tx1"/>
                </a:solidFill>
                <a:latin typeface="+mn-lt"/>
                <a:ea typeface="+mn-ea"/>
              </a:defRPr>
            </a:lvl9pPr>
          </a:lstStyle>
          <a:p>
            <a:r>
              <a:rPr lang="en-US" altLang="en-US" sz="4400" kern="0" dirty="0">
                <a:solidFill>
                  <a:schemeClr val="bg1"/>
                </a:solidFill>
                <a:latin typeface="Arial" pitchFamily="34" charset="0"/>
              </a:rPr>
              <a:t>Conclusions</a:t>
            </a:r>
          </a:p>
        </p:txBody>
      </p:sp>
      <p:sp>
        <p:nvSpPr>
          <p:cNvPr id="13" name="TextBox 12">
            <a:extLst>
              <a:ext uri="{FF2B5EF4-FFF2-40B4-BE49-F238E27FC236}">
                <a16:creationId xmlns:a16="http://schemas.microsoft.com/office/drawing/2014/main" id="{231BD95F-730E-4D4F-A23C-A866D17D1E01}"/>
              </a:ext>
            </a:extLst>
          </p:cNvPr>
          <p:cNvSpPr txBox="1"/>
          <p:nvPr/>
        </p:nvSpPr>
        <p:spPr>
          <a:xfrm>
            <a:off x="18424956" y="29044120"/>
            <a:ext cx="13297533" cy="1384995"/>
          </a:xfrm>
          <a:prstGeom prst="rect">
            <a:avLst/>
          </a:prstGeom>
          <a:noFill/>
        </p:spPr>
        <p:txBody>
          <a:bodyPr wrap="square" rtlCol="0">
            <a:spAutoFit/>
          </a:bodyPr>
          <a:lstStyle/>
          <a:p>
            <a:r>
              <a:rPr lang="en-US" sz="2800" dirty="0">
                <a:solidFill>
                  <a:schemeClr val="tx1"/>
                </a:solidFill>
                <a:latin typeface="Arial" panose="020B0604020202020204" pitchFamily="34" charset="0"/>
                <a:cs typeface="Arial" panose="020B0604020202020204" pitchFamily="34" charset="0"/>
              </a:rPr>
              <a:t>Food waste compost application is distinct from all other tested soil amendments due to much lower emissions, suggesting a greater potential to mitigate climate change.</a:t>
            </a:r>
          </a:p>
        </p:txBody>
      </p:sp>
    </p:spTree>
    <p:extLst>
      <p:ext uri="{BB962C8B-B14F-4D97-AF65-F5344CB8AC3E}">
        <p14:creationId xmlns:p14="http://schemas.microsoft.com/office/powerpoint/2010/main" val="173608867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25970</TotalTime>
  <Words>812</Words>
  <Application>Microsoft Macintosh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Climate Change Mitigation Potential of Food Waste Compost Application to Grassland Soils Hannah Marsh, Allegra Mayer &amp; Whendee L. Silver Department of Environmental Science, Policy and Management University of California Carbon Neutrality Initiative Fellowship hmmarsh@Berkeley.edu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dc:creator>
  <cp:lastModifiedBy>Hannah Marsh</cp:lastModifiedBy>
  <cp:revision>121</cp:revision>
  <dcterms:created xsi:type="dcterms:W3CDTF">2006-06-24T22:40:56Z</dcterms:created>
  <dcterms:modified xsi:type="dcterms:W3CDTF">2019-06-11T23:17:02Z</dcterms:modified>
</cp:coreProperties>
</file>